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78" autoAdjust="0"/>
  </p:normalViewPr>
  <p:slideViewPr>
    <p:cSldViewPr>
      <p:cViewPr varScale="1">
        <p:scale>
          <a:sx n="63" d="100"/>
          <a:sy n="63" d="100"/>
        </p:scale>
        <p:origin x="-15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171526-51BF-48C6-8260-49172865BEB3}" type="datetimeFigureOut">
              <a:rPr lang="ru-RU" smtClean="0"/>
              <a:t>15.02.2018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4F5690-7142-4DF5-B53E-BE1B4C790DCA}"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14F5690-7142-4DF5-B53E-BE1B4C790DCA}" type="slidenum">
              <a:rPr lang="ru-RU" smtClean="0"/>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2C863D2-E3F1-4DBF-B86C-829F74FE3122}" type="datetimeFigureOut">
              <a:rPr lang="ru-RU" smtClean="0"/>
              <a:t>15.02.2018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C863D2-E3F1-4DBF-B86C-829F74FE3122}" type="datetimeFigureOut">
              <a:rPr lang="ru-RU" smtClean="0"/>
              <a:t>15.02.2018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C863D2-E3F1-4DBF-B86C-829F74FE3122}" type="datetimeFigureOut">
              <a:rPr lang="ru-RU" smtClean="0"/>
              <a:t>15.02.2018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C863D2-E3F1-4DBF-B86C-829F74FE3122}" type="datetimeFigureOut">
              <a:rPr lang="ru-RU" smtClean="0"/>
              <a:t>15.02.2018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2C863D2-E3F1-4DBF-B86C-829F74FE3122}" type="datetimeFigureOut">
              <a:rPr lang="ru-RU" smtClean="0"/>
              <a:t>15.02.2018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C863D2-E3F1-4DBF-B86C-829F74FE3122}" type="datetimeFigureOut">
              <a:rPr lang="ru-RU" smtClean="0"/>
              <a:t>15.02.2018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2C863D2-E3F1-4DBF-B86C-829F74FE3122}" type="datetimeFigureOut">
              <a:rPr lang="ru-RU" smtClean="0"/>
              <a:t>15.02.2018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2C863D2-E3F1-4DBF-B86C-829F74FE3122}" type="datetimeFigureOut">
              <a:rPr lang="ru-RU" smtClean="0"/>
              <a:t>15.02.2018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C863D2-E3F1-4DBF-B86C-829F74FE3122}" type="datetimeFigureOut">
              <a:rPr lang="ru-RU" smtClean="0"/>
              <a:t>15.02.2018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C863D2-E3F1-4DBF-B86C-829F74FE3122}" type="datetimeFigureOut">
              <a:rPr lang="ru-RU" smtClean="0"/>
              <a:t>15.02.2018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02F23F-59F6-4EEE-A9E7-E7ECD52898D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2C863D2-E3F1-4DBF-B86C-829F74FE3122}" type="datetimeFigureOut">
              <a:rPr lang="ru-RU" smtClean="0"/>
              <a:t>15.02.2018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3602F23F-59F6-4EEE-A9E7-E7ECD52898DB}"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C863D2-E3F1-4DBF-B86C-829F74FE3122}" type="datetimeFigureOut">
              <a:rPr lang="ru-RU" smtClean="0"/>
              <a:t>15.02.2018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02F23F-59F6-4EEE-A9E7-E7ECD52898DB}"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chool.xvatit.com/index.php?title=%D0%A4%D0%B0%D0%B9%D0%BB:M17e.jpeg"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704088"/>
            <a:ext cx="8305800" cy="4885152"/>
          </a:xfrm>
        </p:spPr>
        <p:txBody>
          <a:bodyPr>
            <a:normAutofit/>
          </a:bodyPr>
          <a:lstStyle/>
          <a:p>
            <a:pPr algn="ctr"/>
            <a:r>
              <a:rPr lang="uk-UA" b="1" dirty="0" smtClean="0"/>
              <a:t> </a:t>
            </a:r>
            <a:r>
              <a:rPr lang="uk-UA" sz="6600" b="1" i="1" dirty="0" smtClean="0">
                <a:solidFill>
                  <a:srgbClr val="FFFF00"/>
                </a:solidFill>
                <a:latin typeface="Times New Roman" pitchFamily="18" charset="0"/>
                <a:cs typeface="Times New Roman" pitchFamily="18" charset="0"/>
              </a:rPr>
              <a:t>Тренувальні вправи. Повторення теми, підготовка до контрольної роботи</a:t>
            </a:r>
            <a:endParaRPr lang="ru-RU" sz="6600" dirty="0">
              <a:solidFill>
                <a:srgbClr val="FFFF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4741136"/>
          </a:xfrm>
        </p:spPr>
        <p:txBody>
          <a:bodyPr>
            <a:normAutofit/>
          </a:bodyPr>
          <a:lstStyle/>
          <a:p>
            <a:pPr lvl="0"/>
            <a:r>
              <a:rPr lang="uk-UA" sz="6000" b="1" i="1" dirty="0" smtClean="0">
                <a:solidFill>
                  <a:schemeClr val="bg1"/>
                </a:solidFill>
                <a:latin typeface="Times New Roman" pitchFamily="18" charset="0"/>
                <a:cs typeface="Times New Roman" pitchFamily="18" charset="0"/>
              </a:rPr>
              <a:t>Сумує бабуся і плаче, </a:t>
            </a:r>
            <a:r>
              <a:rPr lang="ru-RU" sz="6000" b="1" i="1" dirty="0" smtClean="0">
                <a:solidFill>
                  <a:schemeClr val="bg1"/>
                </a:solidFill>
                <a:latin typeface="Times New Roman" pitchFamily="18" charset="0"/>
                <a:cs typeface="Times New Roman" pitchFamily="18" charset="0"/>
              </a:rPr>
              <a:t/>
            </a:r>
            <a:br>
              <a:rPr lang="ru-RU" sz="6000" b="1" i="1" dirty="0" smtClean="0">
                <a:solidFill>
                  <a:schemeClr val="bg1"/>
                </a:solidFill>
                <a:latin typeface="Times New Roman" pitchFamily="18" charset="0"/>
                <a:cs typeface="Times New Roman" pitchFamily="18" charset="0"/>
              </a:rPr>
            </a:br>
            <a:r>
              <a:rPr lang="uk-UA" sz="6000" b="1" i="1" dirty="0" smtClean="0">
                <a:solidFill>
                  <a:schemeClr val="bg1"/>
                </a:solidFill>
                <a:latin typeface="Times New Roman" pitchFamily="18" charset="0"/>
                <a:cs typeface="Times New Roman" pitchFamily="18" charset="0"/>
              </a:rPr>
              <a:t>Дідусь витирає сльозу,</a:t>
            </a:r>
            <a:r>
              <a:rPr lang="ru-RU" sz="6000" b="1" i="1" dirty="0" smtClean="0">
                <a:solidFill>
                  <a:schemeClr val="bg1"/>
                </a:solidFill>
                <a:latin typeface="Times New Roman" pitchFamily="18" charset="0"/>
                <a:cs typeface="Times New Roman" pitchFamily="18" charset="0"/>
              </a:rPr>
              <a:t/>
            </a:r>
            <a:br>
              <a:rPr lang="ru-RU" sz="6000" b="1" i="1" dirty="0" smtClean="0">
                <a:solidFill>
                  <a:schemeClr val="bg1"/>
                </a:solidFill>
                <a:latin typeface="Times New Roman" pitchFamily="18" charset="0"/>
                <a:cs typeface="Times New Roman" pitchFamily="18" charset="0"/>
              </a:rPr>
            </a:br>
            <a:r>
              <a:rPr lang="uk-UA" sz="6000" b="1" i="1" dirty="0" smtClean="0">
                <a:solidFill>
                  <a:schemeClr val="bg1"/>
                </a:solidFill>
                <a:latin typeface="Times New Roman" pitchFamily="18" charset="0"/>
                <a:cs typeface="Times New Roman" pitchFamily="18" charset="0"/>
              </a:rPr>
              <a:t>А курочка </a:t>
            </a:r>
            <a:r>
              <a:rPr lang="uk-UA" sz="6000" b="1" i="1" dirty="0" err="1" smtClean="0">
                <a:solidFill>
                  <a:schemeClr val="bg1"/>
                </a:solidFill>
                <a:latin typeface="Times New Roman" pitchFamily="18" charset="0"/>
                <a:cs typeface="Times New Roman" pitchFamily="18" charset="0"/>
              </a:rPr>
              <a:t>кудкудаче</a:t>
            </a:r>
            <a:r>
              <a:rPr lang="uk-UA" sz="6000" b="1" i="1" dirty="0" smtClean="0">
                <a:solidFill>
                  <a:schemeClr val="bg1"/>
                </a:solidFill>
                <a:latin typeface="Times New Roman" pitchFamily="18" charset="0"/>
                <a:cs typeface="Times New Roman" pitchFamily="18" charset="0"/>
              </a:rPr>
              <a:t>:</a:t>
            </a:r>
            <a:r>
              <a:rPr lang="ru-RU" sz="6000" b="1" i="1" dirty="0" smtClean="0">
                <a:solidFill>
                  <a:schemeClr val="bg1"/>
                </a:solidFill>
                <a:latin typeface="Times New Roman" pitchFamily="18" charset="0"/>
                <a:cs typeface="Times New Roman" pitchFamily="18" charset="0"/>
              </a:rPr>
              <a:t/>
            </a:r>
            <a:br>
              <a:rPr lang="ru-RU" sz="6000" b="1" i="1" dirty="0" smtClean="0">
                <a:solidFill>
                  <a:schemeClr val="bg1"/>
                </a:solidFill>
                <a:latin typeface="Times New Roman" pitchFamily="18" charset="0"/>
                <a:cs typeface="Times New Roman" pitchFamily="18" charset="0"/>
              </a:rPr>
            </a:br>
            <a:r>
              <a:rPr lang="uk-UA" sz="6000" b="1" i="1" dirty="0" smtClean="0">
                <a:solidFill>
                  <a:schemeClr val="bg1"/>
                </a:solidFill>
                <a:latin typeface="Times New Roman" pitchFamily="18" charset="0"/>
                <a:cs typeface="Times New Roman" pitchFamily="18" charset="0"/>
              </a:rPr>
              <a:t>«Я вам золоте принесу». </a:t>
            </a:r>
            <a:endParaRPr lang="ru-RU" sz="6000" b="1" i="1" dirty="0">
              <a:solidFill>
                <a:schemeClr val="bg1"/>
              </a:solidFill>
              <a:latin typeface="Times New Roman" pitchFamily="18" charset="0"/>
              <a:cs typeface="Times New Roman" pitchFamily="18" charset="0"/>
            </a:endParaRPr>
          </a:p>
        </p:txBody>
      </p:sp>
    </p:spTree>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24744"/>
            <a:ext cx="8305800" cy="1512168"/>
          </a:xfrm>
        </p:spPr>
        <p:txBody>
          <a:bodyPr>
            <a:normAutofit fontScale="90000"/>
          </a:bodyPr>
          <a:lstStyle/>
          <a:p>
            <a:pPr lvl="0" algn="ctr"/>
            <a:r>
              <a:rPr lang="uk-UA" sz="6000" b="1" i="1" dirty="0" err="1" smtClean="0">
                <a:solidFill>
                  <a:srgbClr val="FFFF00"/>
                </a:solidFill>
                <a:latin typeface="Times New Roman" pitchFamily="18" charset="0"/>
                <a:cs typeface="Times New Roman" pitchFamily="18" charset="0"/>
              </a:rPr>
              <a:t>Фізкультхвилинка</a:t>
            </a:r>
            <a:r>
              <a:rPr lang="uk-UA" b="1" i="1" dirty="0" smtClean="0"/>
              <a:t> </a:t>
            </a:r>
            <a:r>
              <a:rPr lang="uk-UA" b="1" dirty="0" smtClean="0"/>
              <a:t>  </a:t>
            </a:r>
            <a:r>
              <a:rPr lang="uk-UA" b="1" dirty="0" smtClean="0"/>
              <a:t/>
            </a:r>
            <a:br>
              <a:rPr lang="uk-UA" b="1" dirty="0" smtClean="0"/>
            </a:br>
            <a:r>
              <a:rPr lang="uk-UA" b="1" dirty="0" smtClean="0"/>
              <a:t> </a:t>
            </a:r>
            <a:r>
              <a:rPr lang="uk-UA" b="1" i="1" dirty="0" smtClean="0">
                <a:solidFill>
                  <a:schemeClr val="bg1">
                    <a:lumMod val="95000"/>
                    <a:lumOff val="5000"/>
                  </a:schemeClr>
                </a:solidFill>
              </a:rPr>
              <a:t> </a:t>
            </a:r>
            <a:r>
              <a:rPr lang="ru-RU" dirty="0" smtClean="0"/>
              <a:t/>
            </a:r>
            <a:br>
              <a:rPr lang="ru-RU" dirty="0" smtClean="0"/>
            </a:br>
            <a:endParaRPr lang="ru-RU" dirty="0"/>
          </a:p>
        </p:txBody>
      </p:sp>
      <p:sp>
        <p:nvSpPr>
          <p:cNvPr id="3" name="Прямоугольник 2"/>
          <p:cNvSpPr/>
          <p:nvPr/>
        </p:nvSpPr>
        <p:spPr>
          <a:xfrm>
            <a:off x="323528" y="1484784"/>
            <a:ext cx="8820472" cy="4524315"/>
          </a:xfrm>
          <a:prstGeom prst="rect">
            <a:avLst/>
          </a:prstGeom>
        </p:spPr>
        <p:txBody>
          <a:bodyPr wrap="square">
            <a:spAutoFit/>
          </a:bodyPr>
          <a:lstStyle/>
          <a:p>
            <a:r>
              <a:rPr lang="uk-UA" sz="4800" b="1" i="1" dirty="0" err="1">
                <a:solidFill>
                  <a:schemeClr val="bg1"/>
                </a:solidFill>
                <a:latin typeface="Times New Roman" pitchFamily="18" charset="0"/>
                <a:cs typeface="Times New Roman" pitchFamily="18" charset="0"/>
              </a:rPr>
              <a:t>Курін</a:t>
            </a:r>
            <a:r>
              <a:rPr lang="uk-UA" sz="4800" b="1" i="1" dirty="0">
                <a:solidFill>
                  <a:schemeClr val="bg1"/>
                </a:solidFill>
                <a:latin typeface="Times New Roman" pitchFamily="18" charset="0"/>
                <a:cs typeface="Times New Roman" pitchFamily="18" charset="0"/>
              </a:rPr>
              <a:t>…, степ…, сіл…, кров…, українець…, </a:t>
            </a:r>
            <a:r>
              <a:rPr lang="uk-UA" sz="4800" b="1" i="1" dirty="0" err="1">
                <a:solidFill>
                  <a:schemeClr val="bg1"/>
                </a:solidFill>
                <a:latin typeface="Times New Roman" pitchFamily="18" charset="0"/>
                <a:cs typeface="Times New Roman" pitchFamily="18" charset="0"/>
              </a:rPr>
              <a:t>мудрец</a:t>
            </a:r>
            <a:r>
              <a:rPr lang="uk-UA" sz="4800" b="1" i="1" dirty="0">
                <a:solidFill>
                  <a:schemeClr val="bg1"/>
                </a:solidFill>
                <a:latin typeface="Times New Roman" pitchFamily="18" charset="0"/>
                <a:cs typeface="Times New Roman" pitchFamily="18" charset="0"/>
              </a:rPr>
              <a:t>…, </a:t>
            </a:r>
            <a:r>
              <a:rPr lang="uk-UA" sz="4800" b="1" i="1" dirty="0" err="1">
                <a:solidFill>
                  <a:schemeClr val="bg1"/>
                </a:solidFill>
                <a:latin typeface="Times New Roman" pitchFamily="18" charset="0"/>
                <a:cs typeface="Times New Roman" pitchFamily="18" charset="0"/>
              </a:rPr>
              <a:t>сот</a:t>
            </a:r>
            <a:r>
              <a:rPr lang="uk-UA" sz="4800" b="1" i="1" dirty="0">
                <a:solidFill>
                  <a:schemeClr val="bg1"/>
                </a:solidFill>
                <a:latin typeface="Times New Roman" pitchFamily="18" charset="0"/>
                <a:cs typeface="Times New Roman" pitchFamily="18" charset="0"/>
              </a:rPr>
              <a:t>…</a:t>
            </a:r>
            <a:r>
              <a:rPr lang="uk-UA" sz="4800" b="1" i="1" dirty="0" err="1">
                <a:solidFill>
                  <a:schemeClr val="bg1"/>
                </a:solidFill>
                <a:latin typeface="Times New Roman" pitchFamily="18" charset="0"/>
                <a:cs typeface="Times New Roman" pitchFamily="18" charset="0"/>
              </a:rPr>
              <a:t>ня</a:t>
            </a:r>
            <a:r>
              <a:rPr lang="uk-UA" sz="4800" b="1" i="1" dirty="0">
                <a:solidFill>
                  <a:schemeClr val="bg1"/>
                </a:solidFill>
                <a:latin typeface="Times New Roman" pitchFamily="18" charset="0"/>
                <a:cs typeface="Times New Roman" pitchFamily="18" charset="0"/>
              </a:rPr>
              <a:t>, ніч…, кобзар…, </a:t>
            </a:r>
            <a:r>
              <a:rPr lang="uk-UA" sz="4800" b="1" i="1" dirty="0" err="1">
                <a:solidFill>
                  <a:schemeClr val="bg1"/>
                </a:solidFill>
                <a:latin typeface="Times New Roman" pitchFamily="18" charset="0"/>
                <a:cs typeface="Times New Roman" pitchFamily="18" charset="0"/>
              </a:rPr>
              <a:t>олен</a:t>
            </a:r>
            <a:r>
              <a:rPr lang="uk-UA" sz="4800" b="1" i="1" dirty="0">
                <a:solidFill>
                  <a:schemeClr val="bg1"/>
                </a:solidFill>
                <a:latin typeface="Times New Roman" pitchFamily="18" charset="0"/>
                <a:cs typeface="Times New Roman" pitchFamily="18" charset="0"/>
              </a:rPr>
              <a:t>…, насип…, </a:t>
            </a:r>
            <a:r>
              <a:rPr lang="uk-UA" sz="4800" b="1" i="1" dirty="0" err="1">
                <a:solidFill>
                  <a:schemeClr val="bg1"/>
                </a:solidFill>
                <a:latin typeface="Times New Roman" pitchFamily="18" charset="0"/>
                <a:cs typeface="Times New Roman" pitchFamily="18" charset="0"/>
              </a:rPr>
              <a:t>сяд</a:t>
            </a:r>
            <a:r>
              <a:rPr lang="uk-UA" sz="4800" b="1" i="1" dirty="0">
                <a:solidFill>
                  <a:schemeClr val="bg1"/>
                </a:solidFill>
                <a:latin typeface="Times New Roman" pitchFamily="18" charset="0"/>
                <a:cs typeface="Times New Roman" pitchFamily="18" charset="0"/>
              </a:rPr>
              <a:t>…, балкон…</a:t>
            </a:r>
            <a:r>
              <a:rPr lang="uk-UA" sz="4800" b="1" i="1" dirty="0" err="1">
                <a:solidFill>
                  <a:schemeClr val="bg1"/>
                </a:solidFill>
                <a:latin typeface="Times New Roman" pitchFamily="18" charset="0"/>
                <a:cs typeface="Times New Roman" pitchFamily="18" charset="0"/>
              </a:rPr>
              <a:t>чик</a:t>
            </a:r>
            <a:r>
              <a:rPr lang="uk-UA" sz="4800" b="1" i="1" dirty="0">
                <a:solidFill>
                  <a:schemeClr val="bg1"/>
                </a:solidFill>
                <a:latin typeface="Times New Roman" pitchFamily="18" charset="0"/>
                <a:cs typeface="Times New Roman" pitchFamily="18" charset="0"/>
              </a:rPr>
              <a:t>, </a:t>
            </a:r>
            <a:r>
              <a:rPr lang="uk-UA" sz="4800" b="1" i="1" dirty="0" err="1">
                <a:solidFill>
                  <a:schemeClr val="bg1"/>
                </a:solidFill>
                <a:latin typeface="Times New Roman" pitchFamily="18" charset="0"/>
                <a:cs typeface="Times New Roman" pitchFamily="18" charset="0"/>
              </a:rPr>
              <a:t>тін</a:t>
            </a:r>
            <a:r>
              <a:rPr lang="uk-UA" sz="4800" b="1" i="1" dirty="0">
                <a:solidFill>
                  <a:schemeClr val="bg1"/>
                </a:solidFill>
                <a:latin typeface="Times New Roman" pitchFamily="18" charset="0"/>
                <a:cs typeface="Times New Roman" pitchFamily="18" charset="0"/>
              </a:rPr>
              <a:t>…, сім…, </a:t>
            </a:r>
            <a:r>
              <a:rPr lang="uk-UA" sz="4800" b="1" i="1" dirty="0" err="1">
                <a:solidFill>
                  <a:schemeClr val="bg1"/>
                </a:solidFill>
                <a:latin typeface="Times New Roman" pitchFamily="18" charset="0"/>
                <a:cs typeface="Times New Roman" pitchFamily="18" charset="0"/>
              </a:rPr>
              <a:t>мен</a:t>
            </a:r>
            <a:r>
              <a:rPr lang="uk-UA" sz="4800" b="1" i="1" dirty="0">
                <a:solidFill>
                  <a:schemeClr val="bg1"/>
                </a:solidFill>
                <a:latin typeface="Times New Roman" pitchFamily="18" charset="0"/>
                <a:cs typeface="Times New Roman" pitchFamily="18" charset="0"/>
              </a:rPr>
              <a:t>…ший, </a:t>
            </a:r>
            <a:r>
              <a:rPr lang="uk-UA" sz="4800" b="1" i="1" dirty="0" err="1">
                <a:solidFill>
                  <a:schemeClr val="bg1"/>
                </a:solidFill>
                <a:latin typeface="Times New Roman" pitchFamily="18" charset="0"/>
                <a:cs typeface="Times New Roman" pitchFamily="18" charset="0"/>
              </a:rPr>
              <a:t>перец</a:t>
            </a:r>
            <a:r>
              <a:rPr lang="uk-UA" sz="4800" b="1" i="1" dirty="0">
                <a:solidFill>
                  <a:schemeClr val="bg1"/>
                </a:solidFill>
                <a:latin typeface="Times New Roman" pitchFamily="18" charset="0"/>
                <a:cs typeface="Times New Roman" pitchFamily="18" charset="0"/>
              </a:rPr>
              <a:t>…, перевір</a:t>
            </a:r>
            <a:endParaRPr lang="ru-RU" sz="4800" b="1" i="1" dirty="0">
              <a:solidFill>
                <a:schemeClr val="bg1"/>
              </a:solidFill>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305800" cy="6192688"/>
          </a:xfrm>
        </p:spPr>
        <p:txBody>
          <a:bodyPr>
            <a:normAutofit fontScale="90000"/>
          </a:bodyPr>
          <a:lstStyle/>
          <a:p>
            <a:pPr lvl="0"/>
            <a:r>
              <a:rPr lang="uk-UA" sz="4900" b="1" dirty="0" smtClean="0">
                <a:solidFill>
                  <a:srgbClr val="FFFF00"/>
                </a:solidFill>
                <a:latin typeface="Times New Roman" pitchFamily="18" charset="0"/>
                <a:cs typeface="Times New Roman" pitchFamily="18" charset="0"/>
              </a:rPr>
              <a:t>   «</a:t>
            </a:r>
            <a:r>
              <a:rPr lang="uk-UA" sz="4900" b="1" dirty="0" smtClean="0">
                <a:solidFill>
                  <a:srgbClr val="FFFF00"/>
                </a:solidFill>
                <a:latin typeface="Times New Roman" pitchFamily="18" charset="0"/>
                <a:cs typeface="Times New Roman" pitchFamily="18" charset="0"/>
              </a:rPr>
              <a:t>Орфографічна хвилинка» </a:t>
            </a:r>
            <a:r>
              <a:rPr lang="ru-RU" dirty="0" smtClean="0"/>
              <a:t/>
            </a:r>
            <a:br>
              <a:rPr lang="ru-RU" dirty="0" smtClean="0"/>
            </a:br>
            <a:r>
              <a:rPr lang="uk-UA" sz="4000" b="1" i="1" dirty="0" smtClean="0">
                <a:solidFill>
                  <a:schemeClr val="bg1"/>
                </a:solidFill>
                <a:latin typeface="Times New Roman" pitchFamily="18" charset="0"/>
                <a:cs typeface="Times New Roman" pitchFamily="18" charset="0"/>
              </a:rPr>
              <a:t>І. </a:t>
            </a:r>
            <a:r>
              <a:rPr lang="uk-UA" sz="4000" b="1" i="1" dirty="0" err="1" smtClean="0">
                <a:solidFill>
                  <a:schemeClr val="bg1"/>
                </a:solidFill>
                <a:latin typeface="Times New Roman" pitchFamily="18" charset="0"/>
                <a:cs typeface="Times New Roman" pitchFamily="18" charset="0"/>
              </a:rPr>
              <a:t>Українс</a:t>
            </a:r>
            <a:r>
              <a:rPr lang="uk-UA" sz="4000" b="1" i="1" dirty="0" smtClean="0">
                <a:solidFill>
                  <a:schemeClr val="bg1"/>
                </a:solidFill>
                <a:latin typeface="Times New Roman" pitchFamily="18" charset="0"/>
                <a:cs typeface="Times New Roman" pitchFamily="18" charset="0"/>
              </a:rPr>
              <a:t>…кий, </a:t>
            </a:r>
            <a:r>
              <a:rPr lang="uk-UA" sz="4000" b="1" i="1" dirty="0" err="1" smtClean="0">
                <a:solidFill>
                  <a:schemeClr val="bg1"/>
                </a:solidFill>
                <a:latin typeface="Times New Roman" pitchFamily="18" charset="0"/>
                <a:cs typeface="Times New Roman" pitchFamily="18" charset="0"/>
              </a:rPr>
              <a:t>яблун</a:t>
            </a:r>
            <a:r>
              <a:rPr lang="uk-UA" sz="4000" b="1" i="1" dirty="0" smtClean="0">
                <a:solidFill>
                  <a:schemeClr val="bg1"/>
                </a:solidFill>
                <a:latin typeface="Times New Roman" pitchFamily="18" charset="0"/>
                <a:cs typeface="Times New Roman" pitchFamily="18" charset="0"/>
              </a:rPr>
              <a:t>…ці, л…</a:t>
            </a:r>
            <a:r>
              <a:rPr lang="uk-UA" sz="4000" b="1" i="1" dirty="0" err="1" smtClean="0">
                <a:solidFill>
                  <a:schemeClr val="bg1"/>
                </a:solidFill>
                <a:latin typeface="Times New Roman" pitchFamily="18" charset="0"/>
                <a:cs typeface="Times New Roman" pitchFamily="18" charset="0"/>
              </a:rPr>
              <a:t>одяний</a:t>
            </a:r>
            <a:r>
              <a:rPr lang="uk-UA" sz="4000" b="1" i="1" dirty="0" smtClean="0">
                <a:solidFill>
                  <a:schemeClr val="bg1"/>
                </a:solidFill>
                <a:latin typeface="Times New Roman" pitchFamily="18" charset="0"/>
                <a:cs typeface="Times New Roman" pitchFamily="18" charset="0"/>
              </a:rPr>
              <a:t>, </a:t>
            </a:r>
            <a:r>
              <a:rPr lang="uk-UA" sz="4000" b="1" i="1" dirty="0" err="1" smtClean="0">
                <a:solidFill>
                  <a:schemeClr val="bg1"/>
                </a:solidFill>
                <a:latin typeface="Times New Roman" pitchFamily="18" charset="0"/>
                <a:cs typeface="Times New Roman" pitchFamily="18" charset="0"/>
              </a:rPr>
              <a:t>відчуваєт</a:t>
            </a:r>
            <a:r>
              <a:rPr lang="uk-UA" sz="4000" b="1" i="1" dirty="0" smtClean="0">
                <a:solidFill>
                  <a:schemeClr val="bg1"/>
                </a:solidFill>
                <a:latin typeface="Times New Roman" pitchFamily="18" charset="0"/>
                <a:cs typeface="Times New Roman" pitchFamily="18" charset="0"/>
              </a:rPr>
              <a:t>…ся, </a:t>
            </a:r>
            <a:r>
              <a:rPr lang="uk-UA" sz="4000" b="1" i="1" dirty="0" err="1" smtClean="0">
                <a:solidFill>
                  <a:schemeClr val="bg1"/>
                </a:solidFill>
                <a:latin typeface="Times New Roman" pitchFamily="18" charset="0"/>
                <a:cs typeface="Times New Roman" pitchFamily="18" charset="0"/>
              </a:rPr>
              <a:t>Хар</a:t>
            </a:r>
            <a:r>
              <a:rPr lang="uk-UA" sz="4000" b="1" i="1" dirty="0" smtClean="0">
                <a:solidFill>
                  <a:schemeClr val="bg1"/>
                </a:solidFill>
                <a:latin typeface="Times New Roman" pitchFamily="18" charset="0"/>
                <a:cs typeface="Times New Roman" pitchFamily="18" charset="0"/>
              </a:rPr>
              <a:t>…</a:t>
            </a:r>
            <a:r>
              <a:rPr lang="uk-UA" sz="4000" b="1" i="1" dirty="0" err="1" smtClean="0">
                <a:solidFill>
                  <a:schemeClr val="bg1"/>
                </a:solidFill>
                <a:latin typeface="Times New Roman" pitchFamily="18" charset="0"/>
                <a:cs typeface="Times New Roman" pitchFamily="18" charset="0"/>
              </a:rPr>
              <a:t>ків</a:t>
            </a:r>
            <a:r>
              <a:rPr lang="uk-UA" sz="4000" b="1" i="1" dirty="0" smtClean="0">
                <a:solidFill>
                  <a:schemeClr val="bg1"/>
                </a:solidFill>
                <a:latin typeface="Times New Roman" pitchFamily="18" charset="0"/>
                <a:cs typeface="Times New Roman" pitchFamily="18" charset="0"/>
              </a:rPr>
              <a:t>, різ…</a:t>
            </a:r>
            <a:r>
              <a:rPr lang="uk-UA" sz="4000" b="1" i="1" dirty="0" err="1" smtClean="0">
                <a:solidFill>
                  <a:schemeClr val="bg1"/>
                </a:solidFill>
                <a:latin typeface="Times New Roman" pitchFamily="18" charset="0"/>
                <a:cs typeface="Times New Roman" pitchFamily="18" charset="0"/>
              </a:rPr>
              <a:t>блений</a:t>
            </a:r>
            <a:r>
              <a:rPr lang="uk-UA" sz="4000" b="1" i="1" dirty="0" smtClean="0">
                <a:solidFill>
                  <a:schemeClr val="bg1"/>
                </a:solidFill>
                <a:latin typeface="Times New Roman" pitchFamily="18" charset="0"/>
                <a:cs typeface="Times New Roman" pitchFamily="18" charset="0"/>
              </a:rPr>
              <a:t>, </a:t>
            </a:r>
            <a:r>
              <a:rPr lang="uk-UA" sz="4000" b="1" i="1" dirty="0" err="1" smtClean="0">
                <a:solidFill>
                  <a:schemeClr val="bg1"/>
                </a:solidFill>
                <a:latin typeface="Times New Roman" pitchFamily="18" charset="0"/>
                <a:cs typeface="Times New Roman" pitchFamily="18" charset="0"/>
              </a:rPr>
              <a:t>близ</a:t>
            </a:r>
            <a:r>
              <a:rPr lang="uk-UA" sz="4000" b="1" i="1" dirty="0" smtClean="0">
                <a:solidFill>
                  <a:schemeClr val="bg1"/>
                </a:solidFill>
                <a:latin typeface="Times New Roman" pitchFamily="18" charset="0"/>
                <a:cs typeface="Times New Roman" pitchFamily="18" charset="0"/>
              </a:rPr>
              <a:t>…кість, він…чати, хатин…ці, </a:t>
            </a:r>
            <a:r>
              <a:rPr lang="uk-UA" sz="4000" b="1" i="1" dirty="0" err="1" smtClean="0">
                <a:solidFill>
                  <a:schemeClr val="bg1"/>
                </a:solidFill>
                <a:latin typeface="Times New Roman" pitchFamily="18" charset="0"/>
                <a:cs typeface="Times New Roman" pitchFamily="18" charset="0"/>
              </a:rPr>
              <a:t>утр</a:t>
            </a:r>
            <a:r>
              <a:rPr lang="uk-UA" sz="4000" b="1" i="1" dirty="0" smtClean="0">
                <a:solidFill>
                  <a:schemeClr val="bg1"/>
                </a:solidFill>
                <a:latin typeface="Times New Roman" pitchFamily="18" charset="0"/>
                <a:cs typeface="Times New Roman" pitchFamily="18" charset="0"/>
              </a:rPr>
              <a:t>…ох, </a:t>
            </a:r>
            <a:r>
              <a:rPr lang="uk-UA" sz="4000" b="1" i="1" dirty="0" err="1" smtClean="0">
                <a:solidFill>
                  <a:schemeClr val="bg1"/>
                </a:solidFill>
                <a:latin typeface="Times New Roman" pitchFamily="18" charset="0"/>
                <a:cs typeface="Times New Roman" pitchFamily="18" charset="0"/>
              </a:rPr>
              <a:t>ллєт</a:t>
            </a:r>
            <a:r>
              <a:rPr lang="uk-UA" sz="4000" b="1" i="1" dirty="0" smtClean="0">
                <a:solidFill>
                  <a:schemeClr val="bg1"/>
                </a:solidFill>
                <a:latin typeface="Times New Roman" pitchFamily="18" charset="0"/>
                <a:cs typeface="Times New Roman" pitchFamily="18" charset="0"/>
              </a:rPr>
              <a:t>…ся, </a:t>
            </a:r>
            <a:r>
              <a:rPr lang="uk-UA" sz="4000" b="1" i="1" dirty="0" err="1" smtClean="0">
                <a:solidFill>
                  <a:schemeClr val="bg1"/>
                </a:solidFill>
                <a:latin typeface="Times New Roman" pitchFamily="18" charset="0"/>
                <a:cs typeface="Times New Roman" pitchFamily="18" charset="0"/>
              </a:rPr>
              <a:t>зозул</a:t>
            </a:r>
            <a:r>
              <a:rPr lang="uk-UA" sz="4000" b="1" i="1" dirty="0" smtClean="0">
                <a:solidFill>
                  <a:schemeClr val="bg1"/>
                </a:solidFill>
                <a:latin typeface="Times New Roman" pitchFamily="18" charset="0"/>
                <a:cs typeface="Times New Roman" pitchFamily="18" charset="0"/>
              </a:rPr>
              <a:t>…ці.</a:t>
            </a:r>
            <a:r>
              <a:rPr lang="ru-RU" sz="4000" b="1" i="1" dirty="0" smtClean="0">
                <a:solidFill>
                  <a:schemeClr val="bg1"/>
                </a:solidFill>
                <a:latin typeface="Times New Roman" pitchFamily="18" charset="0"/>
                <a:cs typeface="Times New Roman" pitchFamily="18" charset="0"/>
              </a:rPr>
              <a:t/>
            </a:r>
            <a:br>
              <a:rPr lang="ru-RU" sz="4000" b="1" i="1" dirty="0" smtClean="0">
                <a:solidFill>
                  <a:schemeClr val="bg1"/>
                </a:solidFill>
                <a:latin typeface="Times New Roman" pitchFamily="18" charset="0"/>
                <a:cs typeface="Times New Roman" pitchFamily="18" charset="0"/>
              </a:rPr>
            </a:br>
            <a:r>
              <a:rPr lang="uk-UA" sz="4000" b="1" i="1" dirty="0" smtClean="0">
                <a:solidFill>
                  <a:schemeClr val="bg1"/>
                </a:solidFill>
                <a:latin typeface="Times New Roman" pitchFamily="18" charset="0"/>
                <a:cs typeface="Times New Roman" pitchFamily="18" charset="0"/>
              </a:rPr>
              <a:t>ІІ. </a:t>
            </a:r>
            <a:r>
              <a:rPr lang="uk-UA" sz="4000" b="1" i="1" dirty="0" err="1" smtClean="0">
                <a:solidFill>
                  <a:schemeClr val="bg1"/>
                </a:solidFill>
                <a:latin typeface="Times New Roman" pitchFamily="18" charset="0"/>
                <a:cs typeface="Times New Roman" pitchFamily="18" charset="0"/>
              </a:rPr>
              <a:t>Голубон</a:t>
            </a:r>
            <a:r>
              <a:rPr lang="uk-UA" sz="4000" b="1" i="1" dirty="0" smtClean="0">
                <a:solidFill>
                  <a:schemeClr val="bg1"/>
                </a:solidFill>
                <a:latin typeface="Times New Roman" pitchFamily="18" charset="0"/>
                <a:cs typeface="Times New Roman" pitchFamily="18" charset="0"/>
              </a:rPr>
              <a:t>…ці, </a:t>
            </a:r>
            <a:r>
              <a:rPr lang="uk-UA" sz="4000" b="1" i="1" dirty="0" err="1" smtClean="0">
                <a:solidFill>
                  <a:schemeClr val="bg1"/>
                </a:solidFill>
                <a:latin typeface="Times New Roman" pitchFamily="18" charset="0"/>
                <a:cs typeface="Times New Roman" pitchFamily="18" charset="0"/>
              </a:rPr>
              <a:t>радомишл</a:t>
            </a:r>
            <a:r>
              <a:rPr lang="uk-UA" sz="4000" b="1" i="1" dirty="0" smtClean="0">
                <a:solidFill>
                  <a:schemeClr val="bg1"/>
                </a:solidFill>
                <a:latin typeface="Times New Roman" pitchFamily="18" charset="0"/>
                <a:cs typeface="Times New Roman" pitchFamily="18" charset="0"/>
              </a:rPr>
              <a:t>…с…кий, наріж…те, </a:t>
            </a:r>
            <a:r>
              <a:rPr lang="uk-UA" sz="4000" b="1" i="1" dirty="0" err="1" smtClean="0">
                <a:solidFill>
                  <a:schemeClr val="bg1"/>
                </a:solidFill>
                <a:latin typeface="Times New Roman" pitchFamily="18" charset="0"/>
                <a:cs typeface="Times New Roman" pitchFamily="18" charset="0"/>
              </a:rPr>
              <a:t>нен</a:t>
            </a:r>
            <a:r>
              <a:rPr lang="uk-UA" sz="4000" b="1" i="1" dirty="0" smtClean="0">
                <a:solidFill>
                  <a:schemeClr val="bg1"/>
                </a:solidFill>
                <a:latin typeface="Times New Roman" pitchFamily="18" charset="0"/>
                <a:cs typeface="Times New Roman" pitchFamily="18" charset="0"/>
              </a:rPr>
              <a:t>…ці,  </a:t>
            </a:r>
            <a:r>
              <a:rPr lang="uk-UA" sz="4000" b="1" i="1" dirty="0" err="1" smtClean="0">
                <a:solidFill>
                  <a:schemeClr val="bg1"/>
                </a:solidFill>
                <a:latin typeface="Times New Roman" pitchFamily="18" charset="0"/>
                <a:cs typeface="Times New Roman" pitchFamily="18" charset="0"/>
              </a:rPr>
              <a:t>бояз</a:t>
            </a:r>
            <a:r>
              <a:rPr lang="uk-UA" sz="4000" b="1" i="1" dirty="0" smtClean="0">
                <a:solidFill>
                  <a:schemeClr val="bg1"/>
                </a:solidFill>
                <a:latin typeface="Times New Roman" pitchFamily="18" charset="0"/>
                <a:cs typeface="Times New Roman" pitchFamily="18" charset="0"/>
              </a:rPr>
              <a:t>…кий, камін…</a:t>
            </a:r>
            <a:r>
              <a:rPr lang="uk-UA" sz="4000" b="1" i="1" dirty="0" err="1" smtClean="0">
                <a:solidFill>
                  <a:schemeClr val="bg1"/>
                </a:solidFill>
                <a:latin typeface="Times New Roman" pitchFamily="18" charset="0"/>
                <a:cs typeface="Times New Roman" pitchFamily="18" charset="0"/>
              </a:rPr>
              <a:t>чик</a:t>
            </a:r>
            <a:r>
              <a:rPr lang="uk-UA" sz="4000" b="1" i="1" dirty="0" smtClean="0">
                <a:solidFill>
                  <a:schemeClr val="bg1"/>
                </a:solidFill>
                <a:latin typeface="Times New Roman" pitchFamily="18" charset="0"/>
                <a:cs typeface="Times New Roman" pitchFamily="18" charset="0"/>
              </a:rPr>
              <a:t>, галуз…ці, </a:t>
            </a:r>
            <a:r>
              <a:rPr lang="uk-UA" sz="4000" b="1" i="1" dirty="0" err="1" smtClean="0">
                <a:solidFill>
                  <a:schemeClr val="bg1"/>
                </a:solidFill>
                <a:latin typeface="Times New Roman" pitchFamily="18" charset="0"/>
                <a:cs typeface="Times New Roman" pitchFamily="18" charset="0"/>
              </a:rPr>
              <a:t>селянс</a:t>
            </a:r>
            <a:r>
              <a:rPr lang="uk-UA" sz="4000" b="1" i="1" dirty="0" smtClean="0">
                <a:solidFill>
                  <a:schemeClr val="bg1"/>
                </a:solidFill>
                <a:latin typeface="Times New Roman" pitchFamily="18" charset="0"/>
                <a:cs typeface="Times New Roman" pitchFamily="18" charset="0"/>
              </a:rPr>
              <a:t>…кий, </a:t>
            </a:r>
            <a:r>
              <a:rPr lang="uk-UA" sz="4000" b="1" i="1" dirty="0" err="1" smtClean="0">
                <a:solidFill>
                  <a:schemeClr val="bg1"/>
                </a:solidFill>
                <a:latin typeface="Times New Roman" pitchFamily="18" charset="0"/>
                <a:cs typeface="Times New Roman" pitchFamily="18" charset="0"/>
              </a:rPr>
              <a:t>переллєт</a:t>
            </a:r>
            <a:r>
              <a:rPr lang="uk-UA" sz="4000" b="1" i="1" dirty="0" smtClean="0">
                <a:solidFill>
                  <a:schemeClr val="bg1"/>
                </a:solidFill>
                <a:latin typeface="Times New Roman" pitchFamily="18" charset="0"/>
                <a:cs typeface="Times New Roman" pitchFamily="18" charset="0"/>
              </a:rPr>
              <a:t>…ся, перевір…те, перелаз…</a:t>
            </a:r>
            <a:r>
              <a:rPr lang="uk-UA" sz="4000" b="1" i="1" dirty="0" err="1" smtClean="0">
                <a:solidFill>
                  <a:schemeClr val="bg1"/>
                </a:solidFill>
                <a:latin typeface="Times New Roman" pitchFamily="18" charset="0"/>
                <a:cs typeface="Times New Roman" pitchFamily="18" charset="0"/>
              </a:rPr>
              <a:t>мо</a:t>
            </a:r>
            <a:r>
              <a:rPr lang="uk-UA" sz="4000" b="1" i="1" dirty="0" smtClean="0">
                <a:solidFill>
                  <a:schemeClr val="bg1"/>
                </a:solidFill>
                <a:latin typeface="Times New Roman" pitchFamily="18" charset="0"/>
                <a:cs typeface="Times New Roman" pitchFamily="18" charset="0"/>
              </a:rPr>
              <a:t>, с…омий.</a:t>
            </a:r>
            <a:r>
              <a:rPr lang="ru-RU" dirty="0" smtClean="0"/>
              <a:t/>
            </a:r>
            <a:br>
              <a:rPr lang="ru-RU" dirty="0" smtClean="0"/>
            </a:br>
            <a:endParaRPr lang="ru-RU" dirty="0"/>
          </a:p>
        </p:txBody>
      </p:sp>
    </p:spTree>
  </p:cSld>
  <p:clrMapOvr>
    <a:masterClrMapping/>
  </p:clrMapOvr>
  <p:transition>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4597120"/>
          </a:xfrm>
        </p:spPr>
        <p:txBody>
          <a:bodyPr>
            <a:normAutofit/>
          </a:bodyPr>
          <a:lstStyle/>
          <a:p>
            <a:pPr lvl="0" algn="ctr"/>
            <a:r>
              <a:rPr lang="uk-UA" sz="6000" b="1" dirty="0" smtClean="0">
                <a:solidFill>
                  <a:srgbClr val="FFFF00"/>
                </a:solidFill>
              </a:rPr>
              <a:t>« Квітка-загадка» </a:t>
            </a:r>
            <a:r>
              <a:rPr lang="uk-UA" i="1" dirty="0" smtClean="0"/>
              <a:t>  </a:t>
            </a:r>
            <a:r>
              <a:rPr lang="uk-UA" sz="6000" i="1" dirty="0" smtClean="0">
                <a:solidFill>
                  <a:schemeClr val="bg1"/>
                </a:solidFill>
                <a:latin typeface="Times New Roman" pitchFamily="18" charset="0"/>
                <a:cs typeface="Times New Roman" pitchFamily="18" charset="0"/>
              </a:rPr>
              <a:t>заповнити пелюстки</a:t>
            </a:r>
            <a:r>
              <a:rPr lang="uk-UA" sz="6000" b="1" dirty="0" smtClean="0">
                <a:solidFill>
                  <a:schemeClr val="bg1"/>
                </a:solidFill>
                <a:latin typeface="Times New Roman" pitchFamily="18" charset="0"/>
                <a:cs typeface="Times New Roman" pitchFamily="18" charset="0"/>
              </a:rPr>
              <a:t> </a:t>
            </a:r>
            <a:r>
              <a:rPr lang="uk-UA" sz="6000" i="1" dirty="0" smtClean="0">
                <a:solidFill>
                  <a:schemeClr val="bg1"/>
                </a:solidFill>
                <a:latin typeface="Times New Roman" pitchFamily="18" charset="0"/>
                <a:cs typeface="Times New Roman" pitchFamily="18" charset="0"/>
              </a:rPr>
              <a:t>квітки словами, що закінчуються на</a:t>
            </a:r>
            <a:r>
              <a:rPr lang="uk-UA" sz="6000" b="1" dirty="0" smtClean="0">
                <a:solidFill>
                  <a:schemeClr val="bg1"/>
                </a:solidFill>
                <a:latin typeface="Times New Roman" pitchFamily="18" charset="0"/>
                <a:cs typeface="Times New Roman" pitchFamily="18" charset="0"/>
              </a:rPr>
              <a:t> </a:t>
            </a:r>
            <a:r>
              <a:rPr lang="uk-UA" sz="6000" b="1" dirty="0" smtClean="0">
                <a:solidFill>
                  <a:schemeClr val="bg1"/>
                </a:solidFill>
                <a:latin typeface="Times New Roman" pitchFamily="18" charset="0"/>
                <a:cs typeface="Times New Roman" pitchFamily="18" charset="0"/>
              </a:rPr>
              <a:t>Ь</a:t>
            </a:r>
            <a:r>
              <a:rPr lang="ru-RU" dirty="0" smtClean="0"/>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2769" name="Rectangle 1"/>
          <p:cNvSpPr>
            <a:spLocks noChangeArrowheads="1"/>
          </p:cNvSpPr>
          <p:nvPr/>
        </p:nvSpPr>
        <p:spPr bwMode="auto">
          <a:xfrm>
            <a:off x="323528" y="177645"/>
            <a:ext cx="8820472"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4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uk-UA" sz="4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«Алфавітний лабіринт»</a:t>
            </a:r>
            <a:endParaRPr kumimoji="0" lang="ru-RU" sz="4400" b="1"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І. Виписати слова з апострофом</a:t>
            </a:r>
            <a:r>
              <a:rPr kumimoji="0" lang="en-US" sz="28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r>
              <a:rPr kumimoji="0" lang="uk-UA" sz="28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розташуйте за абеткою</a:t>
            </a:r>
            <a:endParaRPr kumimoji="0" lang="ru-RU" sz="2800" b="0" i="0" u="none" strike="noStrike" cap="none" normalizeH="0" baseline="0" dirty="0" smtClean="0">
              <a:ln>
                <a:noFill/>
              </a:ln>
              <a:solidFill>
                <a:srgbClr val="00B05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ІІ. Виписати слова без апострофа, розташуйте їх за абеткою</a:t>
            </a:r>
            <a:endParaRPr kumimoji="0" lang="ru-RU" sz="2800" b="0" i="0" u="none" strike="noStrike" cap="none" normalizeH="0" baseline="0" dirty="0" smtClean="0">
              <a:ln>
                <a:noFill/>
              </a:ln>
              <a:solidFill>
                <a:srgbClr val="00B05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Моркв</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яний</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мавп…</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ячий</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арф…яр, </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духм</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яний</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пір…</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їна</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хлоп…</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ята</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р…</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юмсати</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від…їхати, </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медв</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яний</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слов</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яни</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р…</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ятувальник</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роз…</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яснити</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гр</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ядка</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міжгір</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…я,бур…я, бур…</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ян</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узгір</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…я, р…</a:t>
            </a:r>
            <a:r>
              <a:rPr kumimoji="0" lang="uk-UA" sz="4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юкзак</a:t>
            </a:r>
            <a:r>
              <a:rPr kumimoji="0" lang="uk-UA" sz="4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uk-UA" sz="40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9937" name="Rectangle 1"/>
          <p:cNvSpPr>
            <a:spLocks noChangeArrowheads="1"/>
          </p:cNvSpPr>
          <p:nvPr/>
        </p:nvSpPr>
        <p:spPr bwMode="auto">
          <a:xfrm>
            <a:off x="251520" y="-66831"/>
            <a:ext cx="889248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uk-UA" sz="4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«Фонетична загадка»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1-й звук – приголосний глухий, його пара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з /.</a:t>
            </a:r>
            <a:endParaRPr kumimoji="0" lang="ru-RU" sz="36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2-й звук – голосний  ненаголошений, шукайте його у слові </a:t>
            </a:r>
            <a:r>
              <a:rPr kumimoji="0" lang="uk-UA" sz="36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батьківський.</a:t>
            </a:r>
            <a:endParaRPr kumimoji="0" lang="ru-RU" sz="36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3-й звук – приголосний дзвінкий, не має пари, можна знайти його у слові </a:t>
            </a:r>
            <a:r>
              <a:rPr kumimoji="0" lang="uk-UA" sz="3600" b="1" i="1"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ма</a:t>
            </a:r>
            <a:r>
              <a:rPr lang="ru-RU" sz="3600" b="1" i="1" dirty="0" err="1" smtClean="0">
                <a:solidFill>
                  <a:schemeClr val="bg1"/>
                </a:solidFill>
                <a:latin typeface="Times New Roman" pitchFamily="18" charset="0"/>
                <a:ea typeface="Calibri" pitchFamily="34" charset="0"/>
                <a:cs typeface="Times New Roman" pitchFamily="18" charset="0"/>
              </a:rPr>
              <a:t>ти</a:t>
            </a:r>
            <a:r>
              <a:rPr kumimoji="0" lang="uk-UA"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ru-RU" sz="36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4-й звук – приголосний дзвінкий, він завжди м’який. </a:t>
            </a:r>
            <a:endParaRPr kumimoji="0" lang="ru-RU" sz="36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5-й звук – голосний наголошений, у алфавіті позначається першою літерою.</a:t>
            </a:r>
            <a:endParaRPr kumimoji="0" lang="uk-UA" sz="3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ransition>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893264"/>
          </a:xfrm>
        </p:spPr>
        <p:txBody>
          <a:bodyPr>
            <a:normAutofit/>
          </a:bodyPr>
          <a:lstStyle/>
          <a:p>
            <a:pPr lvl="0"/>
            <a:r>
              <a:rPr lang="uk-UA" b="1" i="1" dirty="0" smtClean="0">
                <a:solidFill>
                  <a:schemeClr val="bg1"/>
                </a:solidFill>
              </a:rPr>
              <a:t>- Що </a:t>
            </a:r>
            <a:r>
              <a:rPr lang="uk-UA" b="1" i="1" dirty="0" smtClean="0">
                <a:solidFill>
                  <a:schemeClr val="bg1"/>
                </a:solidFill>
              </a:rPr>
              <a:t>найбільше вам сподобалося на уроці?</a:t>
            </a:r>
            <a:r>
              <a:rPr lang="ru-RU" b="1" i="1" dirty="0" smtClean="0">
                <a:solidFill>
                  <a:schemeClr val="bg1"/>
                </a:solidFill>
              </a:rPr>
              <a:t/>
            </a:r>
            <a:br>
              <a:rPr lang="ru-RU" b="1" i="1" dirty="0" smtClean="0">
                <a:solidFill>
                  <a:schemeClr val="bg1"/>
                </a:solidFill>
              </a:rPr>
            </a:br>
            <a:r>
              <a:rPr lang="ru-RU" b="1" i="1" dirty="0" smtClean="0">
                <a:solidFill>
                  <a:srgbClr val="FFFF00"/>
                </a:solidFill>
              </a:rPr>
              <a:t>- </a:t>
            </a:r>
            <a:r>
              <a:rPr lang="uk-UA" b="1" i="1" dirty="0" smtClean="0">
                <a:solidFill>
                  <a:srgbClr val="FFFF00"/>
                </a:solidFill>
              </a:rPr>
              <a:t>Виконання </a:t>
            </a:r>
            <a:r>
              <a:rPr lang="uk-UA" b="1" i="1" dirty="0" smtClean="0">
                <a:solidFill>
                  <a:srgbClr val="FFFF00"/>
                </a:solidFill>
              </a:rPr>
              <a:t>яких завдань викликало труднощі?</a:t>
            </a:r>
            <a:r>
              <a:rPr lang="ru-RU" b="1" i="1" dirty="0" smtClean="0">
                <a:solidFill>
                  <a:schemeClr val="bg1"/>
                </a:solidFill>
              </a:rPr>
              <a:t/>
            </a:r>
            <a:br>
              <a:rPr lang="ru-RU" b="1" i="1" dirty="0" smtClean="0">
                <a:solidFill>
                  <a:schemeClr val="bg1"/>
                </a:solidFill>
              </a:rPr>
            </a:br>
            <a:r>
              <a:rPr lang="uk-UA" b="1" i="1" dirty="0" smtClean="0">
                <a:solidFill>
                  <a:srgbClr val="FF0000"/>
                </a:solidFill>
              </a:rPr>
              <a:t>- Над чим варто ще попрацювати?</a:t>
            </a:r>
            <a:r>
              <a:rPr lang="ru-RU" b="1" i="1" dirty="0" smtClean="0">
                <a:solidFill>
                  <a:schemeClr val="bg1"/>
                </a:solidFill>
              </a:rPr>
              <a:t/>
            </a:r>
            <a:br>
              <a:rPr lang="ru-RU" b="1" i="1" dirty="0" smtClean="0">
                <a:solidFill>
                  <a:schemeClr val="bg1"/>
                </a:solidFill>
              </a:rPr>
            </a:br>
            <a:endParaRPr lang="ru-RU" b="1" i="1"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6153912"/>
          </a:xfrm>
        </p:spPr>
        <p:txBody>
          <a:bodyPr>
            <a:normAutofit fontScale="90000"/>
          </a:bodyPr>
          <a:lstStyle/>
          <a:p>
            <a:pPr algn="ctr"/>
            <a:r>
              <a:rPr lang="uk-UA" sz="6000" b="1" dirty="0" smtClean="0">
                <a:solidFill>
                  <a:srgbClr val="FFFF00"/>
                </a:solidFill>
                <a:latin typeface="Times New Roman" pitchFamily="18" charset="0"/>
                <a:cs typeface="Times New Roman" pitchFamily="18" charset="0"/>
              </a:rPr>
              <a:t>Домашнє завдання</a:t>
            </a:r>
            <a:r>
              <a:rPr lang="ru-RU" dirty="0" smtClean="0"/>
              <a:t/>
            </a:r>
            <a:br>
              <a:rPr lang="ru-RU" dirty="0" smtClean="0"/>
            </a:br>
            <a:r>
              <a:rPr lang="uk-UA" b="1" i="1" dirty="0" smtClean="0">
                <a:solidFill>
                  <a:srgbClr val="FF0000"/>
                </a:solidFill>
                <a:latin typeface="Times New Roman" pitchFamily="18" charset="0"/>
                <a:cs typeface="Times New Roman" pitchFamily="18" charset="0"/>
              </a:rPr>
              <a:t>- Обов’язково: підготовка до контрольної роботи - § 40-44</a:t>
            </a:r>
            <a:r>
              <a:rPr lang="ru-RU" dirty="0" smtClean="0"/>
              <a:t/>
            </a:r>
            <a:br>
              <a:rPr lang="ru-RU" dirty="0" smtClean="0"/>
            </a:br>
            <a:r>
              <a:rPr lang="uk-UA" b="1" dirty="0" smtClean="0">
                <a:solidFill>
                  <a:schemeClr val="bg1"/>
                </a:solidFill>
              </a:rPr>
              <a:t>- </a:t>
            </a:r>
            <a:r>
              <a:rPr lang="uk-UA" dirty="0" smtClean="0">
                <a:solidFill>
                  <a:schemeClr val="bg1"/>
                </a:solidFill>
              </a:rPr>
              <a:t>За бажанням: </a:t>
            </a:r>
            <a:r>
              <a:rPr lang="uk-UA" b="1" dirty="0" smtClean="0">
                <a:solidFill>
                  <a:schemeClr val="bg1"/>
                </a:solidFill>
              </a:rPr>
              <a:t>«Мить творчості»</a:t>
            </a:r>
            <a:r>
              <a:rPr lang="uk-UA" dirty="0" smtClean="0">
                <a:solidFill>
                  <a:schemeClr val="bg1"/>
                </a:solidFill>
              </a:rPr>
              <a:t> -  </a:t>
            </a:r>
            <a:r>
              <a:rPr lang="uk-UA" i="1" dirty="0" smtClean="0">
                <a:solidFill>
                  <a:schemeClr val="bg1"/>
                </a:solidFill>
              </a:rPr>
              <a:t>скласти висловлювання на тему </a:t>
            </a:r>
            <a:r>
              <a:rPr lang="uk-UA" b="1" i="1" dirty="0" smtClean="0">
                <a:solidFill>
                  <a:srgbClr val="FF0000"/>
                </a:solidFill>
              </a:rPr>
              <a:t>«Шкільна сім’я»</a:t>
            </a:r>
            <a:r>
              <a:rPr lang="uk-UA" i="1" dirty="0" smtClean="0">
                <a:solidFill>
                  <a:srgbClr val="FF0000"/>
                </a:solidFill>
              </a:rPr>
              <a:t>, </a:t>
            </a:r>
            <a:r>
              <a:rPr lang="uk-UA" i="1" dirty="0" smtClean="0">
                <a:solidFill>
                  <a:schemeClr val="bg1"/>
                </a:solidFill>
              </a:rPr>
              <a:t>використовуючи  слова з Ь, апострофом.</a:t>
            </a:r>
            <a:r>
              <a:rPr lang="ru-RU" dirty="0" smtClean="0"/>
              <a:t/>
            </a:r>
            <a:br>
              <a:rPr lang="ru-RU" dirty="0" smtClean="0"/>
            </a:br>
            <a:endParaRPr lang="ru-RU"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M17e.jpeg">
            <a:hlinkClick r:id="rId3"/>
          </p:cNvPr>
          <p:cNvPicPr/>
          <p:nvPr/>
        </p:nvPicPr>
        <p:blipFill>
          <a:blip r:embed="rId4" cstate="print"/>
          <a:srcRect/>
          <a:stretch>
            <a:fillRect/>
          </a:stretch>
        </p:blipFill>
        <p:spPr bwMode="auto">
          <a:xfrm>
            <a:off x="827584" y="1052736"/>
            <a:ext cx="7632848" cy="554461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924712"/>
          </a:xfrm>
        </p:spPr>
        <p:txBody>
          <a:bodyPr/>
          <a:lstStyle/>
          <a:p>
            <a:pPr algn="ctr"/>
            <a:r>
              <a:rPr lang="uk-UA" dirty="0" smtClean="0"/>
              <a:t> </a:t>
            </a:r>
            <a:r>
              <a:rPr lang="uk-UA" sz="5400" b="1" dirty="0" smtClean="0">
                <a:solidFill>
                  <a:srgbClr val="FFFF00"/>
                </a:solidFill>
                <a:latin typeface="Times New Roman" pitchFamily="18" charset="0"/>
                <a:cs typeface="Times New Roman" pitchFamily="18" charset="0"/>
              </a:rPr>
              <a:t>«Унікум</a:t>
            </a:r>
            <a:r>
              <a:rPr lang="uk-UA" sz="5400" b="1" dirty="0" smtClean="0">
                <a:solidFill>
                  <a:srgbClr val="FFFF00"/>
                </a:solidFill>
                <a:latin typeface="Times New Roman" pitchFamily="18" charset="0"/>
                <a:cs typeface="Times New Roman" pitchFamily="18" charset="0"/>
              </a:rPr>
              <a:t>» </a:t>
            </a:r>
            <a:endParaRPr lang="ru-RU" sz="5400" b="1" dirty="0">
              <a:solidFill>
                <a:srgbClr val="FFFF00"/>
              </a:solidFill>
              <a:latin typeface="Times New Roman" pitchFamily="18" charset="0"/>
              <a:cs typeface="Times New Roman" pitchFamily="18" charset="0"/>
            </a:endParaRPr>
          </a:p>
        </p:txBody>
      </p:sp>
      <p:sp>
        <p:nvSpPr>
          <p:cNvPr id="5" name="Прямоугольник 4"/>
          <p:cNvSpPr/>
          <p:nvPr/>
        </p:nvSpPr>
        <p:spPr>
          <a:xfrm>
            <a:off x="2286000" y="1700809"/>
            <a:ext cx="4572000" cy="5078313"/>
          </a:xfrm>
          <a:prstGeom prst="rect">
            <a:avLst/>
          </a:prstGeom>
        </p:spPr>
        <p:txBody>
          <a:bodyPr wrap="square">
            <a:spAutoFit/>
          </a:bodyPr>
          <a:lstStyle/>
          <a:p>
            <a:pPr algn="ctr"/>
            <a:r>
              <a:rPr lang="uk-UA" sz="5400" dirty="0">
                <a:solidFill>
                  <a:schemeClr val="bg1"/>
                </a:solidFill>
                <a:latin typeface="Times New Roman" pitchFamily="18" charset="0"/>
                <a:cs typeface="Times New Roman" pitchFamily="18" charset="0"/>
              </a:rPr>
              <a:t>Унікальні  Незвичайні  Інтелектуальні Комунікативні Універсальні Мовознавці</a:t>
            </a:r>
            <a:endParaRPr lang="ru-RU" sz="54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305800" cy="1224136"/>
          </a:xfrm>
        </p:spPr>
        <p:txBody>
          <a:bodyPr>
            <a:normAutofit fontScale="90000"/>
          </a:bodyPr>
          <a:lstStyle/>
          <a:p>
            <a:pPr algn="ctr"/>
            <a:r>
              <a:rPr lang="uk-UA" b="1" i="1" dirty="0" smtClean="0"/>
              <a:t> </a:t>
            </a:r>
            <a:r>
              <a:rPr lang="uk-UA" sz="4400" b="1" i="1" dirty="0" smtClean="0">
                <a:solidFill>
                  <a:srgbClr val="FFFF00"/>
                </a:solidFill>
                <a:latin typeface="Times New Roman" pitchFamily="18" charset="0"/>
                <a:cs typeface="Times New Roman" pitchFamily="18" charset="0"/>
              </a:rPr>
              <a:t>Пам’ятка – </a:t>
            </a:r>
            <a:r>
              <a:rPr lang="uk-UA" sz="4400" b="1" i="1" dirty="0" smtClean="0">
                <a:solidFill>
                  <a:srgbClr val="FFFF00"/>
                </a:solidFill>
                <a:latin typeface="Times New Roman" pitchFamily="18" charset="0"/>
                <a:cs typeface="Times New Roman" pitchFamily="18" charset="0"/>
              </a:rPr>
              <a:t>інструктаж</a:t>
            </a:r>
            <a:br>
              <a:rPr lang="uk-UA" sz="4400" b="1" i="1" dirty="0" smtClean="0">
                <a:solidFill>
                  <a:srgbClr val="FFFF00"/>
                </a:solidFill>
                <a:latin typeface="Times New Roman" pitchFamily="18" charset="0"/>
                <a:cs typeface="Times New Roman" pitchFamily="18" charset="0"/>
              </a:rPr>
            </a:br>
            <a:r>
              <a:rPr lang="uk-UA" sz="4400" b="1" i="1" dirty="0" smtClean="0">
                <a:solidFill>
                  <a:srgbClr val="FFFF00"/>
                </a:solidFill>
                <a:latin typeface="Times New Roman" pitchFamily="18" charset="0"/>
                <a:cs typeface="Times New Roman" pitchFamily="18" charset="0"/>
              </a:rPr>
              <a:t> </a:t>
            </a:r>
            <a:r>
              <a:rPr lang="uk-UA" sz="4400" b="1" i="1" dirty="0" smtClean="0">
                <a:solidFill>
                  <a:srgbClr val="FFFF00"/>
                </a:solidFill>
                <a:latin typeface="Times New Roman" pitchFamily="18" charset="0"/>
                <a:cs typeface="Times New Roman" pitchFamily="18" charset="0"/>
              </a:rPr>
              <a:t>« Правила проведення КВК»</a:t>
            </a:r>
            <a:endParaRPr lang="ru-RU" sz="4400" dirty="0">
              <a:solidFill>
                <a:srgbClr val="FFFF00"/>
              </a:solidFill>
              <a:latin typeface="Times New Roman" pitchFamily="18" charset="0"/>
              <a:cs typeface="Times New Roman" pitchFamily="18" charset="0"/>
            </a:endParaRPr>
          </a:p>
        </p:txBody>
      </p:sp>
      <p:sp>
        <p:nvSpPr>
          <p:cNvPr id="27654" name="Rectangle 6"/>
          <p:cNvSpPr>
            <a:spLocks noChangeArrowheads="1"/>
          </p:cNvSpPr>
          <p:nvPr/>
        </p:nvSpPr>
        <p:spPr bwMode="auto">
          <a:xfrm>
            <a:off x="395536" y="2188293"/>
            <a:ext cx="874846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40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Уміти працювати в команді з девізом « Один за всіх, всі за одного».</a:t>
            </a:r>
            <a:endParaRPr kumimoji="0" lang="ru-RU" sz="4000" b="0" i="0" u="none" strike="noStrike" cap="none" normalizeH="0" baseline="0" dirty="0" smtClean="0">
              <a:ln>
                <a:noFill/>
              </a:ln>
              <a:solidFill>
                <a:schemeClr val="bg1"/>
              </a:solidFill>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uk-UA" sz="40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Спочатку добре подумати, а потім </a:t>
            </a:r>
            <a:r>
              <a:rPr kumimoji="0" lang="en-US" sz="4000" b="1" i="1"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uk-UA" sz="40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чітко й лаконічно</a:t>
            </a:r>
            <a:r>
              <a:rPr kumimoji="0" lang="uk-UA" sz="40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відповідати</a:t>
            </a:r>
            <a:r>
              <a:rPr kumimoji="0" lang="en-US" sz="40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uk-UA" sz="40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ru-RU" sz="40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40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Переможцем стає команда, у якої     найбільша кількість балів.</a:t>
            </a:r>
            <a:endParaRPr kumimoji="0" lang="uk-UA"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511480" cy="6408712"/>
          </a:xfrm>
        </p:spPr>
        <p:txBody>
          <a:bodyPr>
            <a:noAutofit/>
          </a:bodyPr>
          <a:lstStyle/>
          <a:p>
            <a:pPr algn="ctr"/>
            <a:r>
              <a:rPr lang="uk-UA" sz="4000" b="1" dirty="0" smtClean="0">
                <a:solidFill>
                  <a:srgbClr val="FFFF00"/>
                </a:solidFill>
                <a:latin typeface="Times New Roman" pitchFamily="18" charset="0"/>
                <a:cs typeface="Times New Roman" pitchFamily="18" charset="0"/>
              </a:rPr>
              <a:t> Наші предки</a:t>
            </a:r>
            <a:r>
              <a:rPr lang="ru-RU" sz="2800" dirty="0" smtClean="0">
                <a:solidFill>
                  <a:schemeClr val="bg1"/>
                </a:solidFill>
                <a:latin typeface="Times New Roman" pitchFamily="18" charset="0"/>
                <a:cs typeface="Times New Roman" pitchFamily="18" charset="0"/>
              </a:rPr>
              <a:t/>
            </a:r>
            <a:br>
              <a:rPr lang="ru-RU" sz="2800" dirty="0" smtClean="0">
                <a:solidFill>
                  <a:schemeClr val="bg1"/>
                </a:solidFill>
                <a:latin typeface="Times New Roman" pitchFamily="18" charset="0"/>
                <a:cs typeface="Times New Roman" pitchFamily="18" charset="0"/>
              </a:rPr>
            </a:br>
            <a:r>
              <a:rPr lang="uk-UA" sz="2800" b="1" dirty="0" smtClean="0">
                <a:solidFill>
                  <a:schemeClr val="bg1"/>
                </a:solidFill>
                <a:latin typeface="Times New Roman" pitchFamily="18" charset="0"/>
                <a:cs typeface="Times New Roman" pitchFamily="18" charset="0"/>
              </a:rPr>
              <a:t>     Ми (у, в) </a:t>
            </a:r>
            <a:r>
              <a:rPr lang="uk-UA" sz="2800" b="1" dirty="0" err="1" smtClean="0">
                <a:solidFill>
                  <a:schemeClr val="bg1"/>
                </a:solidFill>
                <a:latin typeface="Times New Roman" pitchFamily="18" charset="0"/>
                <a:cs typeface="Times New Roman" pitchFamily="18" charset="0"/>
              </a:rPr>
              <a:t>країнці</a:t>
            </a:r>
            <a:r>
              <a:rPr lang="uk-UA" sz="2800" b="1" dirty="0" smtClean="0">
                <a:solidFill>
                  <a:schemeClr val="bg1"/>
                </a:solidFill>
                <a:latin typeface="Times New Roman" pitchFamily="18" charset="0"/>
                <a:cs typeface="Times New Roman" pitchFamily="18" charset="0"/>
              </a:rPr>
              <a:t>. А нашими предками були </a:t>
            </a:r>
            <a:r>
              <a:rPr lang="uk-UA" sz="2800" b="1" dirty="0" smtClean="0">
                <a:solidFill>
                  <a:schemeClr val="bg1"/>
                </a:solidFill>
                <a:latin typeface="Times New Roman" pitchFamily="18" charset="0"/>
                <a:cs typeface="Times New Roman" pitchFamily="18" charset="0"/>
              </a:rPr>
              <a:t>слов’яни</a:t>
            </a:r>
            <a:r>
              <a:rPr lang="uk-UA" sz="2800" b="1" dirty="0" smtClean="0">
                <a:solidFill>
                  <a:schemeClr val="bg1"/>
                </a:solidFill>
                <a:latin typeface="Times New Roman" pitchFamily="18" charset="0"/>
                <a:cs typeface="Times New Roman" pitchFamily="18" charset="0"/>
              </a:rPr>
              <a:t>. Жили вони спочатку (у, в) лісах, полювали на звірів, ловили (у, в) озерах рибу. Потім стали розводити </a:t>
            </a:r>
            <a:r>
              <a:rPr lang="uk-UA" sz="2800" b="1" dirty="0" smtClean="0">
                <a:solidFill>
                  <a:schemeClr val="bg1"/>
                </a:solidFill>
                <a:latin typeface="Times New Roman" pitchFamily="18" charset="0"/>
                <a:cs typeface="Times New Roman" pitchFamily="18" charset="0"/>
              </a:rPr>
              <a:t>худобу</a:t>
            </a:r>
            <a:r>
              <a:rPr lang="uk-UA" sz="2800" b="1" dirty="0" smtClean="0">
                <a:solidFill>
                  <a:schemeClr val="bg1"/>
                </a:solidFill>
                <a:latin typeface="Times New Roman" pitchFamily="18" charset="0"/>
                <a:cs typeface="Times New Roman" pitchFamily="18" charset="0"/>
              </a:rPr>
              <a:t>, вирощували хліб. Навчилися (у, в) сяких ремесел. Слов’яни вірили (у, в) багатьох богів. Вірили наші </a:t>
            </a:r>
            <a:r>
              <a:rPr lang="uk-UA" sz="2800" b="1" dirty="0" smtClean="0">
                <a:solidFill>
                  <a:schemeClr val="bg1"/>
                </a:solidFill>
                <a:latin typeface="Times New Roman" pitchFamily="18" charset="0"/>
                <a:cs typeface="Times New Roman" pitchFamily="18" charset="0"/>
              </a:rPr>
              <a:t>предки</a:t>
            </a:r>
            <a:r>
              <a:rPr lang="uk-UA" sz="2800" b="1" dirty="0" smtClean="0">
                <a:solidFill>
                  <a:schemeClr val="bg1"/>
                </a:solidFill>
                <a:latin typeface="Times New Roman" pitchFamily="18" charset="0"/>
                <a:cs typeface="Times New Roman" pitchFamily="18" charset="0"/>
              </a:rPr>
              <a:t>, що існують нечисті сили: лісовики, домовики, </a:t>
            </a:r>
            <a:r>
              <a:rPr lang="uk-UA" sz="2800" b="1" dirty="0" smtClean="0">
                <a:solidFill>
                  <a:schemeClr val="bg1"/>
                </a:solidFill>
                <a:latin typeface="Times New Roman" pitchFamily="18" charset="0"/>
                <a:cs typeface="Times New Roman" pitchFamily="18" charset="0"/>
              </a:rPr>
              <a:t>русалки</a:t>
            </a:r>
            <a:r>
              <a:rPr lang="uk-UA" sz="2800" b="1" dirty="0" smtClean="0">
                <a:solidFill>
                  <a:schemeClr val="bg1"/>
                </a:solidFill>
                <a:latin typeface="Times New Roman" pitchFamily="18" charset="0"/>
                <a:cs typeface="Times New Roman" pitchFamily="18" charset="0"/>
              </a:rPr>
              <a:t>. Слов’яни ділилися на окремі племена. Біля Києва жили поляни, а далі назад — древляни. Кожне плем’я мало свої землі (і, й) свого князя. Пізніше </a:t>
            </a:r>
            <a:r>
              <a:rPr lang="uk-UA" sz="2800" b="1" dirty="0" smtClean="0">
                <a:solidFill>
                  <a:schemeClr val="bg1"/>
                </a:solidFill>
                <a:latin typeface="Times New Roman" pitchFamily="18" charset="0"/>
                <a:cs typeface="Times New Roman" pitchFamily="18" charset="0"/>
              </a:rPr>
              <a:t>слов’янські </a:t>
            </a:r>
            <a:r>
              <a:rPr lang="uk-UA" sz="2800" b="1" dirty="0" smtClean="0">
                <a:solidFill>
                  <a:schemeClr val="bg1"/>
                </a:solidFill>
                <a:latin typeface="Times New Roman" pitchFamily="18" charset="0"/>
                <a:cs typeface="Times New Roman" pitchFamily="18" charset="0"/>
              </a:rPr>
              <a:t>племена згуртувались навколо Києва (і, й) утворили свою державу — Київську Русь.</a:t>
            </a:r>
            <a:r>
              <a:rPr lang="ru-RU" sz="2800" dirty="0" smtClean="0">
                <a:solidFill>
                  <a:schemeClr val="bg1"/>
                </a:solidFill>
                <a:latin typeface="Times New Roman" pitchFamily="18" charset="0"/>
                <a:cs typeface="Times New Roman" pitchFamily="18" charset="0"/>
              </a:rPr>
              <a:t/>
            </a:r>
            <a:br>
              <a:rPr lang="ru-RU" sz="2800" dirty="0" smtClean="0">
                <a:solidFill>
                  <a:schemeClr val="bg1"/>
                </a:solidFill>
                <a:latin typeface="Times New Roman" pitchFamily="18" charset="0"/>
                <a:cs typeface="Times New Roman" pitchFamily="18" charset="0"/>
              </a:rPr>
            </a:br>
            <a:r>
              <a:rPr lang="uk-UA" sz="2800" dirty="0" smtClean="0">
                <a:solidFill>
                  <a:schemeClr val="bg1"/>
                </a:solidFill>
                <a:latin typeface="Times New Roman" pitchFamily="18" charset="0"/>
                <a:cs typeface="Times New Roman" pitchFamily="18" charset="0"/>
              </a:rPr>
              <a:t>                                                   </a:t>
            </a:r>
            <a:r>
              <a:rPr lang="uk-UA" sz="2800" dirty="0" smtClean="0">
                <a:solidFill>
                  <a:schemeClr val="bg1"/>
                </a:solidFill>
                <a:latin typeface="Times New Roman" pitchFamily="18" charset="0"/>
                <a:cs typeface="Times New Roman" pitchFamily="18" charset="0"/>
              </a:rPr>
              <a:t>       </a:t>
            </a:r>
            <a:r>
              <a:rPr lang="uk-UA" sz="2800" dirty="0" smtClean="0">
                <a:solidFill>
                  <a:schemeClr val="bg1"/>
                </a:solidFill>
                <a:latin typeface="Times New Roman" pitchFamily="18" charset="0"/>
                <a:cs typeface="Times New Roman" pitchFamily="18" charset="0"/>
              </a:rPr>
              <a:t>(За </a:t>
            </a:r>
            <a:r>
              <a:rPr lang="uk-UA" sz="2800" i="1" dirty="0" smtClean="0">
                <a:solidFill>
                  <a:schemeClr val="bg1"/>
                </a:solidFill>
                <a:latin typeface="Times New Roman" pitchFamily="18" charset="0"/>
                <a:cs typeface="Times New Roman" pitchFamily="18" charset="0"/>
              </a:rPr>
              <a:t>М. Грушевським)</a:t>
            </a:r>
            <a:endParaRPr lang="ru-RU" sz="2800" dirty="0">
              <a:solidFill>
                <a:schemeClr val="bg1"/>
              </a:solidFill>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692696"/>
            <a:ext cx="8305800" cy="1143000"/>
          </a:xfrm>
        </p:spPr>
        <p:txBody>
          <a:bodyPr>
            <a:normAutofit/>
          </a:bodyPr>
          <a:lstStyle/>
          <a:p>
            <a:endParaRPr lang="ru-RU" sz="6000" dirty="0">
              <a:solidFill>
                <a:srgbClr val="FFFF00"/>
              </a:solidFill>
              <a:latin typeface="Times New Roman" pitchFamily="18" charset="0"/>
              <a:cs typeface="Times New Roman" pitchFamily="18" charset="0"/>
            </a:endParaRPr>
          </a:p>
        </p:txBody>
      </p:sp>
      <p:sp>
        <p:nvSpPr>
          <p:cNvPr id="3" name="Прямоугольник 2"/>
          <p:cNvSpPr/>
          <p:nvPr/>
        </p:nvSpPr>
        <p:spPr>
          <a:xfrm>
            <a:off x="899592" y="548680"/>
            <a:ext cx="7704855" cy="1107996"/>
          </a:xfrm>
          <a:prstGeom prst="rect">
            <a:avLst/>
          </a:prstGeom>
        </p:spPr>
        <p:txBody>
          <a:bodyPr wrap="square">
            <a:spAutoFit/>
          </a:bodyPr>
          <a:lstStyle/>
          <a:p>
            <a:pPr algn="ctr"/>
            <a:r>
              <a:rPr lang="uk-UA" sz="5400" b="1" dirty="0">
                <a:solidFill>
                  <a:srgbClr val="FFFF00"/>
                </a:solidFill>
                <a:latin typeface="Times New Roman" pitchFamily="18" charset="0"/>
                <a:cs typeface="Times New Roman" pitchFamily="18" charset="0"/>
              </a:rPr>
              <a:t>«</a:t>
            </a:r>
            <a:r>
              <a:rPr lang="uk-UA" sz="6600" b="1" dirty="0">
                <a:solidFill>
                  <a:srgbClr val="FFFF00"/>
                </a:solidFill>
                <a:latin typeface="Times New Roman" pitchFamily="18" charset="0"/>
                <a:cs typeface="Times New Roman" pitchFamily="18" charset="0"/>
              </a:rPr>
              <a:t>Майстер пера» </a:t>
            </a:r>
            <a:endParaRPr lang="ru-RU" sz="6600" b="1" dirty="0">
              <a:solidFill>
                <a:srgbClr val="FFFF00"/>
              </a:solidFill>
              <a:latin typeface="Times New Roman" pitchFamily="18" charset="0"/>
              <a:cs typeface="Times New Roman" pitchFamily="18" charset="0"/>
            </a:endParaRPr>
          </a:p>
        </p:txBody>
      </p:sp>
      <p:sp>
        <p:nvSpPr>
          <p:cNvPr id="29697" name="Rectangle 1"/>
          <p:cNvSpPr>
            <a:spLocks noChangeArrowheads="1"/>
          </p:cNvSpPr>
          <p:nvPr/>
        </p:nvSpPr>
        <p:spPr bwMode="auto">
          <a:xfrm>
            <a:off x="539552" y="1922571"/>
            <a:ext cx="860444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66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І. Перемога, безпека,</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66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дорога, пастух.</a:t>
            </a:r>
            <a:endParaRPr kumimoji="0" lang="ru-RU" sz="6600" b="1" i="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66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ІІ. Бідолаха, берізка,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66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увага, книга.</a:t>
            </a:r>
            <a:endParaRPr kumimoji="0" lang="uk-UA" sz="6600" b="1" i="1"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Прямоугольник 2"/>
          <p:cNvSpPr/>
          <p:nvPr/>
        </p:nvSpPr>
        <p:spPr>
          <a:xfrm>
            <a:off x="251520" y="332656"/>
            <a:ext cx="9802205" cy="1107996"/>
          </a:xfrm>
          <a:prstGeom prst="rect">
            <a:avLst/>
          </a:prstGeom>
        </p:spPr>
        <p:txBody>
          <a:bodyPr wrap="square">
            <a:spAutoFit/>
          </a:bodyPr>
          <a:lstStyle/>
          <a:p>
            <a:pPr algn="ctr"/>
            <a:r>
              <a:rPr lang="uk-UA" sz="6600" b="1" dirty="0">
                <a:solidFill>
                  <a:srgbClr val="FFFF00"/>
                </a:solidFill>
                <a:latin typeface="Times New Roman" pitchFamily="18" charset="0"/>
                <a:cs typeface="Times New Roman" pitchFamily="18" charset="0"/>
              </a:rPr>
              <a:t>« Розумне перо»</a:t>
            </a:r>
            <a:r>
              <a:rPr lang="uk-UA" sz="6600" dirty="0">
                <a:solidFill>
                  <a:srgbClr val="FFFF00"/>
                </a:solidFill>
                <a:latin typeface="Times New Roman" pitchFamily="18" charset="0"/>
                <a:cs typeface="Times New Roman" pitchFamily="18" charset="0"/>
              </a:rPr>
              <a:t> </a:t>
            </a:r>
            <a:endParaRPr lang="ru-RU" sz="6600" dirty="0">
              <a:solidFill>
                <a:srgbClr val="FFFF00"/>
              </a:solidFill>
              <a:latin typeface="Times New Roman" pitchFamily="18" charset="0"/>
              <a:cs typeface="Times New Roman" pitchFamily="18" charset="0"/>
            </a:endParaRPr>
          </a:p>
        </p:txBody>
      </p:sp>
      <p:sp>
        <p:nvSpPr>
          <p:cNvPr id="30721" name="Rectangle 1"/>
          <p:cNvSpPr>
            <a:spLocks noChangeArrowheads="1"/>
          </p:cNvSpPr>
          <p:nvPr/>
        </p:nvSpPr>
        <p:spPr bwMode="auto">
          <a:xfrm>
            <a:off x="0" y="1221184"/>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44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І. Мудрість – найлегша ноша в</a:t>
            </a:r>
          </a:p>
          <a:p>
            <a:pPr marL="0" marR="0" lvl="0" indent="0" algn="l" defTabSz="914400" rtl="0" eaLnBrk="1" fontAlgn="base" latinLnBrk="0" hangingPunct="1">
              <a:lnSpc>
                <a:spcPct val="100000"/>
              </a:lnSpc>
              <a:spcBef>
                <a:spcPct val="0"/>
              </a:spcBef>
              <a:spcAft>
                <a:spcPct val="0"/>
              </a:spcAft>
              <a:buClrTx/>
              <a:buSzTx/>
              <a:buFontTx/>
              <a:buNone/>
              <a:tabLst/>
            </a:pPr>
            <a:r>
              <a:rPr lang="uk-UA" sz="4400" b="1" i="1" dirty="0">
                <a:solidFill>
                  <a:schemeClr val="bg1"/>
                </a:solidFill>
                <a:latin typeface="Times New Roman" pitchFamily="18" charset="0"/>
                <a:ea typeface="Calibri" pitchFamily="34" charset="0"/>
                <a:cs typeface="Times New Roman" pitchFamily="18" charset="0"/>
              </a:rPr>
              <a:t> </a:t>
            </a:r>
            <a:r>
              <a:rPr lang="uk-UA" sz="4400" b="1" i="1" dirty="0" smtClean="0">
                <a:solidFill>
                  <a:schemeClr val="bg1"/>
                </a:solidFill>
                <a:latin typeface="Times New Roman" pitchFamily="18" charset="0"/>
                <a:ea typeface="Calibri" pitchFamily="34" charset="0"/>
                <a:cs typeface="Times New Roman" pitchFamily="18" charset="0"/>
              </a:rPr>
              <a:t>         </a:t>
            </a:r>
            <a:r>
              <a:rPr kumimoji="0" lang="uk-UA" sz="44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дорога).</a:t>
            </a:r>
            <a:endParaRPr kumimoji="0" lang="ru-RU" sz="4400" b="1" i="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На ( підлога) пшениця не зійде.</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ru-RU" sz="4400" b="1" i="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ІІ.   Що на умі, те й на ( язик ).</a:t>
            </a:r>
            <a:endParaRPr kumimoji="0" lang="ru-RU" sz="4400" b="1" i="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Хліб у ( дорога) не </a:t>
            </a:r>
            <a:r>
              <a:rPr kumimoji="0" lang="uk-UA" sz="4400" b="1" i="1"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затяжить</a:t>
            </a:r>
            <a:r>
              <a:rPr kumimoji="0" lang="uk-UA" sz="4400" b="1" i="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uk-UA" sz="4400" b="1" i="1"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305800" cy="836712"/>
          </a:xfrm>
        </p:spPr>
        <p:txBody>
          <a:bodyPr>
            <a:normAutofit fontScale="90000"/>
          </a:bodyPr>
          <a:lstStyle/>
          <a:p>
            <a:r>
              <a:rPr lang="ru-RU" b="1" dirty="0" smtClean="0"/>
              <a:t> </a:t>
            </a:r>
            <a:r>
              <a:rPr lang="uk-UA" b="1" dirty="0" smtClean="0">
                <a:solidFill>
                  <a:srgbClr val="FFFF00"/>
                </a:solidFill>
                <a:latin typeface="Times New Roman" pitchFamily="18" charset="0"/>
                <a:cs typeface="Times New Roman" pitchFamily="18" charset="0"/>
              </a:rPr>
              <a:t>« В гостях у казкових героїв» </a:t>
            </a:r>
            <a:endParaRPr lang="ru-RU" dirty="0">
              <a:solidFill>
                <a:srgbClr val="FFFF00"/>
              </a:solidFill>
              <a:latin typeface="Times New Roman" pitchFamily="18" charset="0"/>
              <a:cs typeface="Times New Roman" pitchFamily="18" charset="0"/>
            </a:endParaRPr>
          </a:p>
        </p:txBody>
      </p:sp>
      <p:sp>
        <p:nvSpPr>
          <p:cNvPr id="31745" name="Rectangle 1"/>
          <p:cNvSpPr>
            <a:spLocks noChangeArrowheads="1"/>
          </p:cNvSpPr>
          <p:nvPr/>
        </p:nvSpPr>
        <p:spPr bwMode="auto">
          <a:xfrm>
            <a:off x="323528" y="980728"/>
            <a:ext cx="899998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uk-UA" sz="4400" b="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Хто,  кругленький і смачненький,</a:t>
            </a:r>
            <a:endParaRPr kumimoji="0" lang="ru-RU" sz="4400" b="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Із віконця скік та скік,</a:t>
            </a:r>
            <a:endParaRPr kumimoji="0" lang="ru-RU" sz="4400" b="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Втік від Баби і від Діда</a:t>
            </a:r>
            <a:endParaRPr kumimoji="0" lang="ru-RU" sz="4400" b="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До Лисички на язик?</a:t>
            </a:r>
            <a:endParaRPr kumimoji="0" lang="ru-RU" sz="4400" b="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Це не Зайчик і не Котик, </a:t>
            </a:r>
            <a:endParaRPr kumimoji="0" lang="ru-RU" sz="4400" b="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Не Бичок, не Сірий Вовк,</a:t>
            </a:r>
            <a:endParaRPr kumimoji="0" lang="ru-RU" sz="4400" b="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Це веселий,  хвалькуватий,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4400" b="1"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Невгамовний  …   </a:t>
            </a:r>
            <a:r>
              <a:rPr kumimoji="0" lang="ru-RU" sz="4400" b="1" u="none" strike="noStrike" cap="none" normalizeH="0" baseline="0" dirty="0" smtClean="0">
                <a:ln>
                  <a:noFill/>
                </a:ln>
                <a:solidFill>
                  <a:schemeClr val="bg1"/>
                </a:solidFill>
                <a:effectLst/>
                <a:latin typeface="Times New Roman" pitchFamily="18" charset="0"/>
                <a:cs typeface="Times New Roman" pitchFamily="18" charset="0"/>
              </a:rPr>
              <a:t> </a:t>
            </a:r>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101176"/>
          </a:xfrm>
        </p:spPr>
        <p:txBody>
          <a:bodyPr>
            <a:noAutofit/>
          </a:bodyPr>
          <a:lstStyle/>
          <a:p>
            <a:pPr lvl="0"/>
            <a:r>
              <a:rPr lang="uk-UA" sz="4800" b="1" i="1" dirty="0" smtClean="0">
                <a:solidFill>
                  <a:schemeClr val="bg1"/>
                </a:solidFill>
                <a:latin typeface="Times New Roman" pitchFamily="18" charset="0"/>
                <a:cs typeface="Times New Roman" pitchFamily="18" charset="0"/>
              </a:rPr>
              <a:t>Старенька бабуся у лісі жила, </a:t>
            </a:r>
            <a:r>
              <a:rPr lang="ru-RU" sz="4800" b="1" i="1" dirty="0" smtClean="0">
                <a:solidFill>
                  <a:schemeClr val="bg1"/>
                </a:solidFill>
                <a:latin typeface="Times New Roman" pitchFamily="18" charset="0"/>
                <a:cs typeface="Times New Roman" pitchFamily="18" charset="0"/>
              </a:rPr>
              <a:t/>
            </a:r>
            <a:br>
              <a:rPr lang="ru-RU" sz="4800" b="1" i="1" dirty="0" smtClean="0">
                <a:solidFill>
                  <a:schemeClr val="bg1"/>
                </a:solidFill>
                <a:latin typeface="Times New Roman" pitchFamily="18" charset="0"/>
                <a:cs typeface="Times New Roman" pitchFamily="18" charset="0"/>
              </a:rPr>
            </a:br>
            <a:r>
              <a:rPr lang="uk-UA" sz="4800" b="1" i="1" dirty="0" smtClean="0">
                <a:solidFill>
                  <a:schemeClr val="bg1"/>
                </a:solidFill>
                <a:latin typeface="Times New Roman" pitchFamily="18" charset="0"/>
                <a:cs typeface="Times New Roman" pitchFamily="18" charset="0"/>
              </a:rPr>
              <a:t>Гостинці для неї </a:t>
            </a:r>
            <a:r>
              <a:rPr lang="uk-UA" sz="4800" b="1" i="1" dirty="0" smtClean="0">
                <a:solidFill>
                  <a:schemeClr val="bg1"/>
                </a:solidFill>
                <a:latin typeface="Times New Roman" pitchFamily="18" charset="0"/>
                <a:cs typeface="Times New Roman" pitchFamily="18" charset="0"/>
              </a:rPr>
              <a:t>онучка </a:t>
            </a:r>
            <a:r>
              <a:rPr lang="uk-UA" sz="4800" b="1" i="1" dirty="0" smtClean="0">
                <a:solidFill>
                  <a:schemeClr val="bg1"/>
                </a:solidFill>
                <a:latin typeface="Times New Roman" pitchFamily="18" charset="0"/>
                <a:cs typeface="Times New Roman" pitchFamily="18" charset="0"/>
              </a:rPr>
              <a:t>несла.</a:t>
            </a:r>
            <a:r>
              <a:rPr lang="ru-RU" sz="4800" b="1" i="1" dirty="0" smtClean="0">
                <a:solidFill>
                  <a:schemeClr val="bg1"/>
                </a:solidFill>
                <a:latin typeface="Times New Roman" pitchFamily="18" charset="0"/>
                <a:cs typeface="Times New Roman" pitchFamily="18" charset="0"/>
              </a:rPr>
              <a:t/>
            </a:r>
            <a:br>
              <a:rPr lang="ru-RU" sz="4800" b="1" i="1" dirty="0" smtClean="0">
                <a:solidFill>
                  <a:schemeClr val="bg1"/>
                </a:solidFill>
                <a:latin typeface="Times New Roman" pitchFamily="18" charset="0"/>
                <a:cs typeface="Times New Roman" pitchFamily="18" charset="0"/>
              </a:rPr>
            </a:br>
            <a:r>
              <a:rPr lang="uk-UA" sz="4800" b="1" i="1" dirty="0" smtClean="0">
                <a:solidFill>
                  <a:schemeClr val="bg1"/>
                </a:solidFill>
                <a:latin typeface="Times New Roman" pitchFamily="18" charset="0"/>
                <a:cs typeface="Times New Roman" pitchFamily="18" charset="0"/>
              </a:rPr>
              <a:t>Хто дівчинку цю по дорозі зустрів?</a:t>
            </a:r>
            <a:r>
              <a:rPr lang="ru-RU" sz="4800" b="1" i="1" dirty="0" smtClean="0">
                <a:solidFill>
                  <a:schemeClr val="bg1"/>
                </a:solidFill>
                <a:latin typeface="Times New Roman" pitchFamily="18" charset="0"/>
                <a:cs typeface="Times New Roman" pitchFamily="18" charset="0"/>
              </a:rPr>
              <a:t/>
            </a:r>
            <a:br>
              <a:rPr lang="ru-RU" sz="4800" b="1" i="1" dirty="0" smtClean="0">
                <a:solidFill>
                  <a:schemeClr val="bg1"/>
                </a:solidFill>
                <a:latin typeface="Times New Roman" pitchFamily="18" charset="0"/>
                <a:cs typeface="Times New Roman" pitchFamily="18" charset="0"/>
              </a:rPr>
            </a:br>
            <a:r>
              <a:rPr lang="uk-UA" sz="4800" b="1" i="1" dirty="0" smtClean="0">
                <a:solidFill>
                  <a:schemeClr val="bg1"/>
                </a:solidFill>
                <a:latin typeface="Times New Roman" pitchFamily="18" charset="0"/>
                <a:cs typeface="Times New Roman" pitchFamily="18" charset="0"/>
              </a:rPr>
              <a:t>Як казка ця зветься?</a:t>
            </a:r>
            <a:r>
              <a:rPr lang="ru-RU" sz="4800" b="1" i="1" dirty="0" smtClean="0">
                <a:solidFill>
                  <a:schemeClr val="bg1"/>
                </a:solidFill>
                <a:latin typeface="Times New Roman" pitchFamily="18" charset="0"/>
                <a:cs typeface="Times New Roman" pitchFamily="18" charset="0"/>
              </a:rPr>
              <a:t/>
            </a:r>
            <a:br>
              <a:rPr lang="ru-RU" sz="4800" b="1" i="1" dirty="0" smtClean="0">
                <a:solidFill>
                  <a:schemeClr val="bg1"/>
                </a:solidFill>
                <a:latin typeface="Times New Roman" pitchFamily="18" charset="0"/>
                <a:cs typeface="Times New Roman" pitchFamily="18" charset="0"/>
              </a:rPr>
            </a:br>
            <a:r>
              <a:rPr lang="uk-UA" sz="4800" b="1" i="1" dirty="0" smtClean="0">
                <a:solidFill>
                  <a:schemeClr val="bg1"/>
                </a:solidFill>
                <a:latin typeface="Times New Roman" pitchFamily="18" charset="0"/>
                <a:cs typeface="Times New Roman" pitchFamily="18" charset="0"/>
              </a:rPr>
              <a:t>Хто б відповів? </a:t>
            </a:r>
            <a:endParaRPr lang="ru-RU" sz="4800" b="1" i="1" dirty="0">
              <a:solidFill>
                <a:schemeClr val="bg1"/>
              </a:solidFill>
              <a:latin typeface="Times New Roman" pitchFamily="18" charset="0"/>
              <a:cs typeface="Times New Roman" pitchFamily="18" charset="0"/>
            </a:endParaRPr>
          </a:p>
        </p:txBody>
      </p:sp>
    </p:spTree>
  </p:cSld>
  <p:clrMapOvr>
    <a:masterClrMapping/>
  </p:clrMapOvr>
  <p:transition>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6153912"/>
          </a:xfrm>
        </p:spPr>
        <p:txBody>
          <a:bodyPr>
            <a:normAutofit fontScale="90000"/>
          </a:bodyPr>
          <a:lstStyle/>
          <a:p>
            <a:pPr lvl="0"/>
            <a:r>
              <a:rPr lang="uk-UA" sz="5300" b="1" i="1" dirty="0" smtClean="0">
                <a:solidFill>
                  <a:schemeClr val="bg1"/>
                </a:solidFill>
                <a:latin typeface="Times New Roman" pitchFamily="18" charset="0"/>
                <a:cs typeface="Times New Roman" pitchFamily="18" charset="0"/>
              </a:rPr>
              <a:t>В’ється річка невеличка,</a:t>
            </a:r>
            <a:r>
              <a:rPr lang="ru-RU" sz="5300" b="1" i="1" dirty="0" smtClean="0">
                <a:solidFill>
                  <a:schemeClr val="bg1"/>
                </a:solidFill>
                <a:latin typeface="Times New Roman" pitchFamily="18" charset="0"/>
                <a:cs typeface="Times New Roman" pitchFamily="18" charset="0"/>
              </a:rPr>
              <a:t/>
            </a:r>
            <a:br>
              <a:rPr lang="ru-RU" sz="5300" b="1" i="1" dirty="0" smtClean="0">
                <a:solidFill>
                  <a:schemeClr val="bg1"/>
                </a:solidFill>
                <a:latin typeface="Times New Roman" pitchFamily="18" charset="0"/>
                <a:cs typeface="Times New Roman" pitchFamily="18" charset="0"/>
              </a:rPr>
            </a:br>
            <a:r>
              <a:rPr lang="uk-UA" sz="5300" b="1" i="1" dirty="0" smtClean="0">
                <a:solidFill>
                  <a:schemeClr val="bg1"/>
                </a:solidFill>
                <a:latin typeface="Times New Roman" pitchFamily="18" charset="0"/>
                <a:cs typeface="Times New Roman" pitchFamily="18" charset="0"/>
              </a:rPr>
              <a:t>Й хлопчик у човні сидить, </a:t>
            </a:r>
            <a:r>
              <a:rPr lang="ru-RU" sz="5300" b="1" i="1" dirty="0" smtClean="0">
                <a:solidFill>
                  <a:schemeClr val="bg1"/>
                </a:solidFill>
                <a:latin typeface="Times New Roman" pitchFamily="18" charset="0"/>
                <a:cs typeface="Times New Roman" pitchFamily="18" charset="0"/>
              </a:rPr>
              <a:t/>
            </a:r>
            <a:br>
              <a:rPr lang="ru-RU" sz="5300" b="1" i="1" dirty="0" smtClean="0">
                <a:solidFill>
                  <a:schemeClr val="bg1"/>
                </a:solidFill>
                <a:latin typeface="Times New Roman" pitchFamily="18" charset="0"/>
                <a:cs typeface="Times New Roman" pitchFamily="18" charset="0"/>
              </a:rPr>
            </a:br>
            <a:r>
              <a:rPr lang="uk-UA" sz="5300" b="1" i="1" dirty="0" smtClean="0">
                <a:solidFill>
                  <a:schemeClr val="bg1"/>
                </a:solidFill>
                <a:latin typeface="Times New Roman" pitchFamily="18" charset="0"/>
                <a:cs typeface="Times New Roman" pitchFamily="18" charset="0"/>
              </a:rPr>
              <a:t>З берега матуся кличе,</a:t>
            </a:r>
            <a:r>
              <a:rPr lang="ru-RU" sz="5300" b="1" i="1" dirty="0" smtClean="0">
                <a:solidFill>
                  <a:schemeClr val="bg1"/>
                </a:solidFill>
                <a:latin typeface="Times New Roman" pitchFamily="18" charset="0"/>
                <a:cs typeface="Times New Roman" pitchFamily="18" charset="0"/>
              </a:rPr>
              <a:t/>
            </a:r>
            <a:br>
              <a:rPr lang="ru-RU" sz="5300" b="1" i="1" dirty="0" smtClean="0">
                <a:solidFill>
                  <a:schemeClr val="bg1"/>
                </a:solidFill>
                <a:latin typeface="Times New Roman" pitchFamily="18" charset="0"/>
                <a:cs typeface="Times New Roman" pitchFamily="18" charset="0"/>
              </a:rPr>
            </a:br>
            <a:r>
              <a:rPr lang="uk-UA" sz="5300" b="1" i="1" dirty="0" smtClean="0">
                <a:solidFill>
                  <a:schemeClr val="bg1"/>
                </a:solidFill>
                <a:latin typeface="Times New Roman" pitchFamily="18" charset="0"/>
                <a:cs typeface="Times New Roman" pitchFamily="18" charset="0"/>
              </a:rPr>
              <a:t>Щоб обідом пригостить.</a:t>
            </a:r>
            <a:r>
              <a:rPr lang="ru-RU" sz="5300" b="1" i="1" dirty="0" smtClean="0">
                <a:solidFill>
                  <a:schemeClr val="bg1"/>
                </a:solidFill>
                <a:latin typeface="Times New Roman" pitchFamily="18" charset="0"/>
                <a:cs typeface="Times New Roman" pitchFamily="18" charset="0"/>
              </a:rPr>
              <a:t/>
            </a:r>
            <a:br>
              <a:rPr lang="ru-RU" sz="5300" b="1" i="1" dirty="0" smtClean="0">
                <a:solidFill>
                  <a:schemeClr val="bg1"/>
                </a:solidFill>
                <a:latin typeface="Times New Roman" pitchFamily="18" charset="0"/>
                <a:cs typeface="Times New Roman" pitchFamily="18" charset="0"/>
              </a:rPr>
            </a:br>
            <a:r>
              <a:rPr lang="uk-UA" sz="5300" b="1" i="1" dirty="0" smtClean="0">
                <a:solidFill>
                  <a:schemeClr val="bg1"/>
                </a:solidFill>
                <a:latin typeface="Times New Roman" pitchFamily="18" charset="0"/>
                <a:cs typeface="Times New Roman" pitchFamily="18" charset="0"/>
              </a:rPr>
              <a:t>І </a:t>
            </a:r>
            <a:r>
              <a:rPr lang="uk-UA" sz="5300" b="1" i="1" dirty="0" err="1" smtClean="0">
                <a:solidFill>
                  <a:schemeClr val="bg1"/>
                </a:solidFill>
                <a:latin typeface="Times New Roman" pitchFamily="18" charset="0"/>
                <a:cs typeface="Times New Roman" pitchFamily="18" charset="0"/>
              </a:rPr>
              <a:t>вгадать</a:t>
            </a:r>
            <a:r>
              <a:rPr lang="uk-UA" sz="5300" b="1" i="1" dirty="0" smtClean="0">
                <a:solidFill>
                  <a:schemeClr val="bg1"/>
                </a:solidFill>
                <a:latin typeface="Times New Roman" pitchFamily="18" charset="0"/>
                <a:cs typeface="Times New Roman" pitchFamily="18" charset="0"/>
              </a:rPr>
              <a:t> цього героя</a:t>
            </a:r>
            <a:r>
              <a:rPr lang="ru-RU" sz="5300" b="1" i="1" dirty="0" smtClean="0">
                <a:solidFill>
                  <a:schemeClr val="bg1"/>
                </a:solidFill>
                <a:latin typeface="Times New Roman" pitchFamily="18" charset="0"/>
                <a:cs typeface="Times New Roman" pitchFamily="18" charset="0"/>
              </a:rPr>
              <a:t/>
            </a:r>
            <a:br>
              <a:rPr lang="ru-RU" sz="5300" b="1" i="1" dirty="0" smtClean="0">
                <a:solidFill>
                  <a:schemeClr val="bg1"/>
                </a:solidFill>
                <a:latin typeface="Times New Roman" pitchFamily="18" charset="0"/>
                <a:cs typeface="Times New Roman" pitchFamily="18" charset="0"/>
              </a:rPr>
            </a:br>
            <a:r>
              <a:rPr lang="uk-UA" sz="5300" b="1" i="1" dirty="0" smtClean="0">
                <a:solidFill>
                  <a:schemeClr val="bg1"/>
                </a:solidFill>
                <a:latin typeface="Times New Roman" pitchFamily="18" charset="0"/>
                <a:cs typeface="Times New Roman" pitchFamily="18" charset="0"/>
              </a:rPr>
              <a:t> Справа зовсім не складна.</a:t>
            </a:r>
            <a:r>
              <a:rPr lang="ru-RU" sz="5300" b="1" i="1" dirty="0" smtClean="0">
                <a:solidFill>
                  <a:schemeClr val="bg1"/>
                </a:solidFill>
                <a:latin typeface="Times New Roman" pitchFamily="18" charset="0"/>
                <a:cs typeface="Times New Roman" pitchFamily="18" charset="0"/>
              </a:rPr>
              <a:t/>
            </a:r>
            <a:br>
              <a:rPr lang="ru-RU" sz="5300" b="1" i="1" dirty="0" smtClean="0">
                <a:solidFill>
                  <a:schemeClr val="bg1"/>
                </a:solidFill>
                <a:latin typeface="Times New Roman" pitchFamily="18" charset="0"/>
                <a:cs typeface="Times New Roman" pitchFamily="18" charset="0"/>
              </a:rPr>
            </a:br>
            <a:r>
              <a:rPr lang="uk-UA" sz="5300" b="1" i="1" dirty="0" smtClean="0">
                <a:solidFill>
                  <a:schemeClr val="bg1"/>
                </a:solidFill>
                <a:latin typeface="Times New Roman" pitchFamily="18" charset="0"/>
                <a:cs typeface="Times New Roman" pitchFamily="18" charset="0"/>
              </a:rPr>
              <a:t> Казка ця усім відома,</a:t>
            </a:r>
            <a:r>
              <a:rPr lang="ru-RU" sz="5300" b="1" i="1" dirty="0" smtClean="0">
                <a:solidFill>
                  <a:schemeClr val="bg1"/>
                </a:solidFill>
                <a:latin typeface="Times New Roman" pitchFamily="18" charset="0"/>
                <a:cs typeface="Times New Roman" pitchFamily="18" charset="0"/>
              </a:rPr>
              <a:t/>
            </a:r>
            <a:br>
              <a:rPr lang="ru-RU" sz="5300" b="1" i="1" dirty="0" smtClean="0">
                <a:solidFill>
                  <a:schemeClr val="bg1"/>
                </a:solidFill>
                <a:latin typeface="Times New Roman" pitchFamily="18" charset="0"/>
                <a:cs typeface="Times New Roman" pitchFamily="18" charset="0"/>
              </a:rPr>
            </a:br>
            <a:r>
              <a:rPr lang="uk-UA" sz="5300" b="1" i="1" dirty="0" smtClean="0">
                <a:solidFill>
                  <a:schemeClr val="bg1"/>
                </a:solidFill>
                <a:latin typeface="Times New Roman" pitchFamily="18" charset="0"/>
                <a:cs typeface="Times New Roman" pitchFamily="18" charset="0"/>
              </a:rPr>
              <a:t> </a:t>
            </a:r>
            <a:r>
              <a:rPr lang="uk-UA" sz="5300" b="1" i="1" dirty="0" smtClean="0">
                <a:solidFill>
                  <a:schemeClr val="bg1"/>
                </a:solidFill>
                <a:latin typeface="Times New Roman" pitchFamily="18" charset="0"/>
                <a:cs typeface="Times New Roman" pitchFamily="18" charset="0"/>
              </a:rPr>
              <a:t>Про  …   вона</a:t>
            </a:r>
            <a:r>
              <a:rPr lang="uk-UA" sz="5300" b="1" i="1" dirty="0" smtClean="0">
                <a:solidFill>
                  <a:schemeClr val="bg1"/>
                </a:solidFill>
                <a:latin typeface="Times New Roman" pitchFamily="18" charset="0"/>
                <a:cs typeface="Times New Roman" pitchFamily="18" charset="0"/>
              </a:rPr>
              <a:t>. </a:t>
            </a:r>
            <a:r>
              <a:rPr lang="ru-RU" dirty="0" smtClean="0"/>
              <a:t/>
            </a:r>
            <a:br>
              <a:rPr lang="ru-RU" dirty="0" smtClean="0"/>
            </a:br>
            <a:endParaRPr lang="ru-RU"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TotalTime>
  <Words>397</Words>
  <Application>Microsoft Office PowerPoint</Application>
  <PresentationFormat>Экран (4:3)</PresentationFormat>
  <Paragraphs>50</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 Тренувальні вправи. Повторення теми, підготовка до контрольної роботи</vt:lpstr>
      <vt:lpstr> «Унікум» </vt:lpstr>
      <vt:lpstr> Пам’ятка – інструктаж  « Правила проведення КВК»</vt:lpstr>
      <vt:lpstr> Наші предки      Ми (у, в) країнці. А нашими предками були слов’яни. Жили вони спочатку (у, в) лісах, полювали на звірів, ловили (у, в) озерах рибу. Потім стали розводити худобу, вирощували хліб. Навчилися (у, в) сяких ремесел. Слов’яни вірили (у, в) багатьох богів. Вірили наші предки, що існують нечисті сили: лісовики, домовики, русалки. Слов’яни ділилися на окремі племена. Біля Києва жили поляни, а далі назад — древляни. Кожне плем’я мало свої землі (і, й) свого князя. Пізніше слов’янські племена згуртувались навколо Києва (і, й) утворили свою державу — Київську Русь.                                                           (За М. Грушевським)</vt:lpstr>
      <vt:lpstr>Слайд 5</vt:lpstr>
      <vt:lpstr>Слайд 6</vt:lpstr>
      <vt:lpstr> « В гостях у казкових героїв» </vt:lpstr>
      <vt:lpstr>Старенька бабуся у лісі жила,  Гостинці для неї онучка несла. Хто дівчинку цю по дорозі зустрів? Як казка ця зветься? Хто б відповів? </vt:lpstr>
      <vt:lpstr>В’ється річка невеличка, Й хлопчик у човні сидить,  З берега матуся кличе, Щоб обідом пригостить. І вгадать цього героя  Справа зовсім не складна.  Казка ця усім відома,  Про  …   вона.  </vt:lpstr>
      <vt:lpstr>Сумує бабуся і плаче,  Дідусь витирає сльозу, А курочка кудкудаче: «Я вам золоте принесу». </vt:lpstr>
      <vt:lpstr>Фізкультхвилинка       </vt:lpstr>
      <vt:lpstr>   «Орфографічна хвилинка»  І. Українс…кий, яблун…ці, л…одяний, відчуваєт…ся, Хар…ків, різ…блений, близ…кість, він…чати, хатин…ці, утр…ох, ллєт…ся, зозул…ці. ІІ. Голубон…ці, радомишл…с…кий, наріж…те, нен…ці,  бояз…кий, камін…чик, галуз…ці, селянс…кий, переллєт…ся, перевір…те, перелаз…мо, с…омий. </vt:lpstr>
      <vt:lpstr>« Квітка-загадка»   заповнити пелюстки квітки словами, що закінчуються на Ь </vt:lpstr>
      <vt:lpstr>Слайд 14</vt:lpstr>
      <vt:lpstr>Слайд 15</vt:lpstr>
      <vt:lpstr>- Що найбільше вам сподобалося на уроці? - Виконання яких завдань викликало труднощі? - Над чим варто ще попрацювати? </vt:lpstr>
      <vt:lpstr>Домашнє завдання - Обов’язково: підготовка до контрольної роботи - § 40-44 - За бажанням: «Мить творчості» -  скласти висловлювання на тему «Шкільна сім’я», використовуючи  слова з Ь, апострофом. </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Тренувальні вправи. Повторення теми, підготовка до контрольної роботи</dc:title>
  <dc:creator>Пользователь Windows</dc:creator>
  <cp:lastModifiedBy>Пользователь Windows</cp:lastModifiedBy>
  <cp:revision>13</cp:revision>
  <dcterms:created xsi:type="dcterms:W3CDTF">2018-02-15T17:19:56Z</dcterms:created>
  <dcterms:modified xsi:type="dcterms:W3CDTF">2018-02-15T19:22:28Z</dcterms:modified>
</cp:coreProperties>
</file>