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83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0" y="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8896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10900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59570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709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6754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9478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7463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2599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7120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2429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9576D81-2E11-4185-A62D-73270068DDBA}" type="datetimeFigureOut">
              <a:rPr lang="uk-UA" smtClean="0"/>
              <a:pPr/>
              <a:t>22.01.2012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32E14F-EFBC-4CC0-AE2D-49A63F0DD95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chool.xvatit.com/index.php?title=%D0%A4%D0%B0%D0%B9%D0%BB:M87c.jpeg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chool.xvatit.com/index.php?title=%D0%A4%D0%B0%D0%B9%D0%BB:M56f.jpeg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chool.xvatit.com/index.php?title=%D0%A4%D0%B0%D0%B9%D0%BB:M17e.jpe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.xvatit.com/index.php?title=%D0%A4%D0%B0%D0%B9%D0%BB:M87a.jpeg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764704"/>
            <a:ext cx="6400800" cy="3600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182880" indent="0">
              <a:buNone/>
            </a:pPr>
            <a:r>
              <a:rPr lang="uk-UA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Основні випадки чергування</a:t>
            </a:r>
            <a:r>
              <a:rPr lang="uk-UA" sz="6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/>
            </a:r>
            <a:br>
              <a:rPr lang="uk-UA" sz="6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</a:br>
            <a:r>
              <a:rPr lang="uk-UA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у – в, і - й</a:t>
            </a:r>
            <a:endParaRPr lang="uk-UA" sz="6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437112"/>
            <a:ext cx="3920480" cy="129614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uk-UA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Bookman Old Style" pitchFamily="18" charset="0"/>
              </a:rPr>
              <a:t>Підготувала</a:t>
            </a:r>
          </a:p>
          <a:p>
            <a:r>
              <a:rPr lang="uk-UA" b="1" i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Bookman Old Style" pitchFamily="18" charset="0"/>
              </a:rPr>
              <a:t>в</a:t>
            </a:r>
            <a:r>
              <a:rPr lang="uk-UA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Bookman Old Style" pitchFamily="18" charset="0"/>
              </a:rPr>
              <a:t>читель української мови</a:t>
            </a:r>
          </a:p>
          <a:p>
            <a:r>
              <a:rPr lang="uk-UA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60000" endA="900" endPos="60000" dist="29997" dir="5400000" sy="-100000" algn="bl" rotWithShape="0"/>
                </a:effectLst>
                <a:latin typeface="Bookman Old Style" pitchFamily="18" charset="0"/>
              </a:rPr>
              <a:t>Бугай Л.І.</a:t>
            </a:r>
            <a:endParaRPr lang="uk-UA" b="1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60000" endA="900" endPos="60000" dist="29997" dir="5400000" sy="-100000" algn="bl" rotWithShape="0"/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2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675466"/>
            <a:ext cx="7236792" cy="384987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uk-UA" sz="3200" b="1" i="1" dirty="0">
                <a:latin typeface="Bookman Old Style" pitchFamily="18" charset="0"/>
              </a:rPr>
              <a:t>Наш учитель — наша вчителька </a:t>
            </a:r>
            <a:endParaRPr lang="uk-UA" sz="3200" b="1" i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endParaRPr lang="uk-UA" sz="3200" b="1" i="1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3200" b="1" i="1" dirty="0" smtClean="0">
                <a:latin typeface="Bookman Old Style" pitchFamily="18" charset="0"/>
              </a:rPr>
              <a:t>поїхав </a:t>
            </a:r>
            <a:r>
              <a:rPr lang="uk-UA" sz="3200" b="1" i="1" dirty="0">
                <a:latin typeface="Bookman Old Style" pitchFamily="18" charset="0"/>
              </a:rPr>
              <a:t>у Київ — поїхали в Ялту </a:t>
            </a:r>
            <a:endParaRPr lang="uk-UA" sz="3200" b="1" i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endParaRPr lang="uk-UA" sz="3200" b="1" i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3200" b="1" i="1" dirty="0" smtClean="0">
                <a:latin typeface="Bookman Old Style" pitchFamily="18" charset="0"/>
              </a:rPr>
              <a:t>сад </a:t>
            </a:r>
            <a:r>
              <a:rPr lang="uk-UA" sz="3200" b="1" i="1" dirty="0">
                <a:latin typeface="Bookman Old Style" pitchFamily="18" charset="0"/>
              </a:rPr>
              <a:t>і город — моря й озера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Autofit/>
          </a:bodyPr>
          <a:lstStyle/>
          <a:p>
            <a:r>
              <a:rPr lang="uk-UA" sz="3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Порівняйте і запишіть. Зробіть висновки про вживання у-в, і-й.</a:t>
            </a:r>
            <a:endParaRPr lang="uk-UA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8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476672"/>
            <a:ext cx="4319335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У всякого своя доля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І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свій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шлях широкий: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Той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мурує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, той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руйнує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,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Той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неситим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оком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За край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світа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зазирає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–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Чи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нема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країни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,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Щоб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загарбать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і з собою,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Взять у домовину.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Той тузами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обирає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Свата в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його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хаті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,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5152" y="404664"/>
            <a:ext cx="431933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А той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нишком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у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куточку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Гострить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ніж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на брата.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А той, тихий та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тверезий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,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Богобоязливий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,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Як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кішечка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підкрадеться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,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Вижде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нещасливий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У тебе час та й запустить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Пазурі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в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печінки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, -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І не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благай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: не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вимолять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Ні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діти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ні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жінка</a:t>
            </a:r>
            <a:r>
              <a:rPr lang="ru-RU" sz="2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…</a:t>
            </a:r>
            <a:endParaRPr lang="uk-UA" sz="2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uk-U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5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 descr="M87c.jpe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08720"/>
            <a:ext cx="7128792" cy="512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144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5" cy="5400600"/>
          </a:xfrm>
        </p:spPr>
        <p:txBody>
          <a:bodyPr>
            <a:normAutofit/>
          </a:bodyPr>
          <a:lstStyle/>
          <a:p>
            <a:pPr algn="just"/>
            <a:r>
              <a:rPr lang="uk-UA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        Ми </a:t>
            </a:r>
            <a:r>
              <a:rPr lang="uk-UA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(у, в) </a:t>
            </a:r>
            <a:r>
              <a:rPr lang="uk-UA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країнці</a:t>
            </a:r>
            <a:r>
              <a:rPr lang="uk-UA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. А нашими предками </a:t>
            </a:r>
            <a:r>
              <a:rPr lang="uk-UA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були</a:t>
            </a:r>
          </a:p>
          <a:p>
            <a:pPr marL="0" indent="0" algn="just">
              <a:buNone/>
            </a:pPr>
            <a:r>
              <a:rPr lang="uk-UA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слов’яни</a:t>
            </a:r>
            <a:r>
              <a:rPr lang="uk-UA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. Жили вони спочатку (у, в) лісах, полювали на звірів, ловили (у, в) озерах рибу. Потім стали розводити худо­бу, вирощували хліб. Навчилися (у, в) сяких ремесел. </a:t>
            </a:r>
            <a:r>
              <a:rPr lang="uk-UA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Слов’яни </a:t>
            </a:r>
            <a:r>
              <a:rPr lang="uk-UA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вірили (у, в) багатьох богів. Вірили наші пред­ки, що існують нечисті сили: лісовики, домовики, ру­салки. Слов’яни ділилися на окремі племена. Біля Києва жили поляни, а далі назад — древляни. Кожне плем’я мало свої землі (і, й) свого князя. Пізніше сло­в’янські племена згуртувались навколо Києва (і, й) утворили свою державу — Київську Русь.</a:t>
            </a:r>
          </a:p>
          <a:p>
            <a:pPr marL="0" indent="0" algn="just">
              <a:buNone/>
            </a:pPr>
            <a:r>
              <a:rPr lang="uk-UA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uk-UA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                                               (</a:t>
            </a:r>
            <a:r>
              <a:rPr lang="uk-UA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За М. Грушевським)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uk-UA" sz="53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Наші предки</a:t>
            </a:r>
            <a:r>
              <a:rPr lang="uk-UA" dirty="0">
                <a:latin typeface="Bookman Old Style" pitchFamily="18" charset="0"/>
              </a:rPr>
              <a:t/>
            </a:r>
            <a:br>
              <a:rPr lang="uk-UA" dirty="0">
                <a:latin typeface="Bookman Old Style" pitchFamily="18" charset="0"/>
              </a:rPr>
            </a:br>
            <a:endParaRPr lang="uk-UA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0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280919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Олексій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ввійшов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в хату;</a:t>
            </a:r>
            <a:r>
              <a:rPr lang="uk-UA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endParaRPr lang="ru-RU" sz="3600" b="1" i="1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у </a:t>
            </a:r>
            <a:r>
              <a:rPr lang="ru-RU" sz="3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обох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сестер;</a:t>
            </a:r>
            <a:r>
              <a:rPr lang="uk-UA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в другому рядку; </a:t>
            </a:r>
            <a:r>
              <a:rPr lang="uk-UA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3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стрибнув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в воду;</a:t>
            </a:r>
            <a:r>
              <a:rPr lang="uk-UA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Оля і </a:t>
            </a:r>
            <a:r>
              <a:rPr lang="ru-RU" sz="3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Інна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; Оксана й </a:t>
            </a:r>
            <a:r>
              <a:rPr lang="ru-RU" sz="3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Юрій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; </a:t>
            </a:r>
            <a:r>
              <a:rPr lang="uk-UA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3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поїзд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прибув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в Варшаву;</a:t>
            </a:r>
            <a:r>
              <a:rPr lang="uk-UA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endParaRPr lang="ru-RU" sz="3600" b="1" i="1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600" b="1" i="1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тобі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й </a:t>
            </a:r>
            <a:r>
              <a:rPr lang="ru-RU" sz="3600" b="1" i="1" dirty="0" err="1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йому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;</a:t>
            </a:r>
            <a:r>
              <a:rPr lang="uk-UA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</a:t>
            </a:r>
            <a:endParaRPr lang="ru-RU" sz="3600" b="1" i="1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ось </a:t>
            </a:r>
            <a:r>
              <a:rPr lang="ru-RU" sz="36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й зима. </a:t>
            </a:r>
            <a:endParaRPr lang="uk-UA" sz="3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uk-UA" sz="36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435280" cy="970368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Виправте</a:t>
            </a:r>
            <a:r>
              <a:rPr lang="ru-RU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 </a:t>
            </a:r>
            <a:r>
              <a:rPr lang="ru-RU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допущені</a:t>
            </a:r>
            <a:r>
              <a:rPr lang="ru-RU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 </a:t>
            </a:r>
            <a:r>
              <a:rPr lang="ru-RU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помилки</a:t>
            </a:r>
            <a:r>
              <a:rPr lang="ru-RU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. 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/>
            </a:r>
            <a:b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</a:b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Обґрунтуйте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 </a:t>
            </a:r>
            <a:r>
              <a:rPr lang="ru-RU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свої</a:t>
            </a:r>
            <a:r>
              <a:rPr lang="ru-RU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 </a:t>
            </a:r>
            <a:r>
              <a:rPr lang="ru-RU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відповіді</a:t>
            </a:r>
            <a:r>
              <a:rPr lang="ru-RU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. </a:t>
            </a:r>
            <a:endParaRPr lang="uk-UA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Рисунок 3" descr="M56f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76792"/>
            <a:ext cx="2930262" cy="21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33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76672"/>
            <a:ext cx="8856983" cy="6381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            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Працю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…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чителя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ні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з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чим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не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можна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порівняти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Ткач ...же через годину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бачить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плоди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своєї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роботи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Сталевар через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кілька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годин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радіє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вогненному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потоку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металу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Хлібороб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через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декілька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місяців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може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милуватися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колосками … жменею зерна,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що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вирощене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…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полі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А …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чителеві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необхідно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старанно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працювати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цілими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роками, для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того</a:t>
            </a:r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щоб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угледіти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результат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творіння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свого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Буває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…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десятиріччя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минають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…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починає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ледве-ледве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випливати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те,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що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задумав.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Нікого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так часто не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відвідує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почуття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задоволення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як …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чителя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Кожна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крихітка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людської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краси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твоєї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– то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його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недоспані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ночі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сиве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волосся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Часто …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чителеві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подумати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про себе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ніколи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адже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змушений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дбати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про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інших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Праця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педагогів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–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це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дуже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напружена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праця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серця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…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творчість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розуму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</a:t>
            </a:r>
            <a:endParaRPr lang="uk-UA" b="1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                                                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(В.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Сухомлинський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) </a:t>
            </a:r>
            <a:endParaRPr lang="uk-UA" b="1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652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1" cy="41764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§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23</a:t>
            </a:r>
            <a:endParaRPr lang="uk-UA" b="1" i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endParaRPr lang="uk-UA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І </a:t>
            </a:r>
            <a:r>
              <a:rPr lang="ru-RU" b="1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група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/4-</a:t>
            </a:r>
            <a:r>
              <a:rPr lang="uk-UA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6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балів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/</a:t>
            </a:r>
            <a:r>
              <a:rPr lang="uk-UA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: </a:t>
            </a:r>
            <a:r>
              <a:rPr lang="uk-UA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Вправа </a:t>
            </a:r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341</a:t>
            </a:r>
          </a:p>
          <a:p>
            <a:pPr>
              <a:buFont typeface="Wingdings" pitchFamily="2" charset="2"/>
              <a:buChar char="ü"/>
            </a:pPr>
            <a:endParaRPr lang="uk-UA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ІІ група /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7-12 </a:t>
            </a:r>
            <a:r>
              <a:rPr lang="uk-UA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балів/: 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Напи</a:t>
            </a:r>
            <a:r>
              <a:rPr lang="uk-UA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сати</a:t>
            </a:r>
            <a:r>
              <a:rPr lang="uk-UA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6-7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висловлювань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про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працю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, яка</a:t>
            </a:r>
            <a:r>
              <a:rPr lang="uk-UA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,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на вашу думку</a:t>
            </a:r>
            <a:r>
              <a:rPr lang="uk-UA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,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найц</a:t>
            </a:r>
            <a:r>
              <a:rPr lang="uk-UA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і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нн</a:t>
            </a:r>
            <a:r>
              <a:rPr lang="uk-UA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і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ша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та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найважча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.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Поясніть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чому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саме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її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необхідно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поважати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й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цінувати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. У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процесі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роботи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дотримуйтеся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правил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чергування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у-в, і-й. </a:t>
            </a:r>
            <a:endParaRPr lang="uk-UA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626968" cy="1362480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Домашнє</a:t>
            </a:r>
            <a:r>
              <a:rPr lang="ru-RU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 </a:t>
            </a:r>
            <a: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/>
            </a:r>
            <a:br>
              <a:rPr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</a:br>
            <a:r>
              <a:rPr lang="ru-RU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завдання</a:t>
            </a:r>
            <a:r>
              <a:rPr lang="uk-UA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:</a:t>
            </a:r>
          </a:p>
        </p:txBody>
      </p:sp>
      <p:pic>
        <p:nvPicPr>
          <p:cNvPr id="4" name="Рисунок 3" descr="M17e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0"/>
            <a:ext cx="3635896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342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5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sz="3200" b="1" i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Привіт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uk-UA" sz="32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Мене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звуть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Тарасик. Я хочу з тобою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познайомитися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Мені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Якось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великому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місті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Там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катався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трамваї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тролейбусі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їв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торт й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тістечка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пив в кафе чай й лимонад.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Потім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 ходили у аквапарк. Там я з батьками плавав в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басейні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стрибав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воду з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вишки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з’їжджав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гірок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весело.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хочеш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мною </a:t>
            </a:r>
            <a:r>
              <a:rPr lang="ru-RU" sz="32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листуватися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пиши. </a:t>
            </a:r>
            <a:endParaRPr lang="ru-RU" sz="32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Тарасик.               </a:t>
            </a:r>
            <a:endParaRPr lang="uk-UA" sz="32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pic>
        <p:nvPicPr>
          <p:cNvPr id="4" name="Рисунок 3" descr="M87a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901927"/>
            <a:ext cx="2674601" cy="195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127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7656426"/>
              </p:ext>
            </p:extLst>
          </p:nvPr>
        </p:nvGraphicFramePr>
        <p:xfrm>
          <a:off x="179512" y="188638"/>
          <a:ext cx="8784976" cy="6480721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{ED083AE6-46FA-4A59-8FB0-9F97EB10719F}</a:tableStyleId>
              </a:tblPr>
              <a:tblGrid>
                <a:gridCol w="4402125"/>
                <a:gridCol w="4382851"/>
              </a:tblGrid>
              <a:tr h="156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чергування </a:t>
                      </a:r>
                      <a:endParaRPr lang="uk-UA" sz="3200" dirty="0" smtClean="0"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 smtClean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у—в</a:t>
                      </a:r>
                      <a:r>
                        <a:rPr lang="uk-UA" sz="3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, і—й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 </a:t>
                      </a:r>
                      <a:endParaRPr lang="uk-UA" sz="1100" b="1" i="1" dirty="0"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2800" dirty="0">
                          <a:effectLst/>
                        </a:rPr>
                        <a:t>знайшов у конспекті; </a:t>
                      </a:r>
                    </a:p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2800" dirty="0">
                          <a:effectLst/>
                        </a:rPr>
                        <a:t>ліс і степ</a:t>
                      </a:r>
                      <a:endParaRPr lang="uk-UA" sz="2800" i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56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постфікси </a:t>
                      </a:r>
                      <a:r>
                        <a:rPr lang="uk-UA" sz="3200" dirty="0" err="1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-ся</a:t>
                      </a:r>
                      <a:r>
                        <a:rPr lang="uk-UA" sz="3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, </a:t>
                      </a:r>
                      <a:r>
                        <a:rPr lang="uk-UA" sz="3200" dirty="0" err="1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-сь</a:t>
                      </a:r>
                      <a:r>
                        <a:rPr lang="uk-UA" sz="3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 </a:t>
                      </a:r>
                      <a:endParaRPr lang="uk-UA" sz="3200" dirty="0" smtClean="0"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 smtClean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у </a:t>
                      </a:r>
                      <a:r>
                        <a:rPr lang="uk-UA" sz="3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дієсловах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 </a:t>
                      </a:r>
                      <a:endParaRPr lang="uk-UA" sz="1100" b="1" i="1" dirty="0"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2800" dirty="0" smtClean="0">
                          <a:effectLst/>
                        </a:rPr>
                        <a:t>   знайшовся </a:t>
                      </a:r>
                      <a:r>
                        <a:rPr lang="uk-UA" sz="2800" dirty="0">
                          <a:effectLst/>
                        </a:rPr>
                        <a:t>кіт, 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2800" dirty="0" smtClean="0">
                          <a:effectLst/>
                        </a:rPr>
                        <a:t>   знайшлись </a:t>
                      </a:r>
                      <a:r>
                        <a:rPr lang="uk-UA" sz="2800" dirty="0">
                          <a:effectLst/>
                        </a:rPr>
                        <a:t>охочі</a:t>
                      </a:r>
                      <a:endParaRPr lang="uk-UA" sz="2800" i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772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варіанти прийменників </a:t>
                      </a:r>
                      <a:endParaRPr lang="uk-UA" sz="3200" dirty="0" smtClean="0"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 smtClean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з</a:t>
                      </a:r>
                      <a:r>
                        <a:rPr lang="uk-UA" sz="3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, із, зі, зо, уві, вві</a:t>
                      </a:r>
                      <a:endParaRPr lang="uk-UA" sz="3200" b="1" i="1" dirty="0"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2800" dirty="0" smtClean="0">
                          <a:effectLst/>
                        </a:rPr>
                        <a:t>   уві </a:t>
                      </a:r>
                      <a:r>
                        <a:rPr lang="uk-UA" sz="2800" dirty="0">
                          <a:effectLst/>
                        </a:rPr>
                        <a:t>сні; 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2800" dirty="0" smtClean="0">
                          <a:effectLst/>
                        </a:rPr>
                        <a:t>   зі </a:t>
                      </a:r>
                      <a:r>
                        <a:rPr lang="uk-UA" sz="2800" dirty="0">
                          <a:effectLst/>
                        </a:rPr>
                        <a:t>споду, із захватом</a:t>
                      </a:r>
                      <a:endParaRPr lang="uk-UA" sz="2800" i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56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3200" dirty="0" smtClean="0"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 smtClean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частки </a:t>
                      </a:r>
                      <a:r>
                        <a:rPr lang="uk-UA" sz="3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би, б, же, ж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>
                            <a:outerShdw blurRad="60007" dist="310007" dir="7680000" sy="30000" kx="1300200" algn="ctr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</a:rPr>
                        <a:t> </a:t>
                      </a:r>
                      <a:endParaRPr lang="uk-UA" sz="1100" b="1" i="1" dirty="0">
                        <a:effectLst>
                          <a:outerShdw blurRad="60007" dist="310007" dir="7680000" sy="30000" kx="1300200" algn="ctr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2800" dirty="0" smtClean="0">
                          <a:effectLst/>
                        </a:rPr>
                        <a:t>   хотіла </a:t>
                      </a:r>
                      <a:r>
                        <a:rPr lang="uk-UA" sz="2800" dirty="0">
                          <a:effectLst/>
                        </a:rPr>
                        <a:t>б, взяв би, 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uk-UA" sz="2800" dirty="0" smtClean="0">
                          <a:effectLst/>
                        </a:rPr>
                        <a:t>   там </a:t>
                      </a:r>
                      <a:r>
                        <a:rPr lang="uk-UA" sz="2800" dirty="0">
                          <a:effectLst/>
                        </a:rPr>
                        <a:t>же, такі ж</a:t>
                      </a:r>
                      <a:endParaRPr lang="uk-UA" sz="2800" i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806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2484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uk-UA" b="1" i="1" dirty="0">
                <a:latin typeface="Bookman Old Style" pitchFamily="18" charset="0"/>
              </a:rPr>
              <a:t>На початку речення перед приголосним звуком</a:t>
            </a:r>
          </a:p>
          <a:p>
            <a:pPr marL="0" indent="0" algn="ctr">
              <a:buNone/>
            </a:pPr>
            <a:r>
              <a:rPr lang="uk-UA" b="1" i="1" dirty="0">
                <a:solidFill>
                  <a:srgbClr val="942424"/>
                </a:solidFill>
                <a:latin typeface="Bookman Old Style" pitchFamily="18" charset="0"/>
              </a:rPr>
              <a:t>У </a:t>
            </a:r>
            <a:r>
              <a:rPr lang="uk-UA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страху очі великі.</a:t>
            </a:r>
          </a:p>
          <a:p>
            <a:pPr algn="ctr">
              <a:buFont typeface="Wingdings" pitchFamily="2" charset="2"/>
              <a:buChar char="§"/>
            </a:pPr>
            <a:endParaRPr lang="uk-UA" b="1" i="1" dirty="0">
              <a:solidFill>
                <a:schemeClr val="accent2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b="1" i="1" dirty="0">
                <a:latin typeface="Bookman Old Style" pitchFamily="18" charset="0"/>
              </a:rPr>
              <a:t>Якщо попереднє слово закінчується на приголосний звук</a:t>
            </a:r>
          </a:p>
          <a:p>
            <a:pPr marL="0" indent="0" algn="ctr">
              <a:buNone/>
            </a:pPr>
            <a:r>
              <a:rPr lang="uk-UA" b="1" i="1" dirty="0">
                <a:solidFill>
                  <a:srgbClr val="1B1B51"/>
                </a:solidFill>
                <a:latin typeface="Bookman Old Style" pitchFamily="18" charset="0"/>
              </a:rPr>
              <a:t>З телячим хвостом </a:t>
            </a:r>
            <a:r>
              <a:rPr lang="uk-UA" b="1" i="1" dirty="0">
                <a:solidFill>
                  <a:srgbClr val="942424"/>
                </a:solidFill>
                <a:latin typeface="Bookman Old Style" pitchFamily="18" charset="0"/>
              </a:rPr>
              <a:t>у</a:t>
            </a:r>
            <a:r>
              <a:rPr lang="uk-UA" b="1" i="1" dirty="0">
                <a:solidFill>
                  <a:srgbClr val="1B1B51"/>
                </a:solidFill>
                <a:latin typeface="Bookman Old Style" pitchFamily="18" charset="0"/>
              </a:rPr>
              <a:t> вовки не сунься.</a:t>
            </a:r>
          </a:p>
          <a:p>
            <a:pPr algn="ctr">
              <a:buFont typeface="Wingdings" pitchFamily="2" charset="2"/>
              <a:buChar char="§"/>
            </a:pPr>
            <a:endParaRPr lang="uk-UA" b="1" i="1" dirty="0">
              <a:solidFill>
                <a:srgbClr val="1B1B51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b="1" i="1" dirty="0">
                <a:latin typeface="Bookman Old Style" pitchFamily="18" charset="0"/>
              </a:rPr>
              <a:t>Після паузи (позначеної комою)</a:t>
            </a:r>
          </a:p>
          <a:p>
            <a:pPr marL="0" indent="0" algn="ctr">
              <a:buNone/>
            </a:pPr>
            <a:r>
              <a:rPr lang="uk-UA" b="1" i="1" dirty="0" smtClean="0">
                <a:solidFill>
                  <a:srgbClr val="1B1B51"/>
                </a:solidFill>
                <a:latin typeface="Bookman Old Style" pitchFamily="18" charset="0"/>
              </a:rPr>
              <a:t>        Не </a:t>
            </a:r>
            <a:r>
              <a:rPr lang="uk-UA" b="1" i="1" dirty="0">
                <a:solidFill>
                  <a:srgbClr val="1B1B51"/>
                </a:solidFill>
                <a:latin typeface="Bookman Old Style" pitchFamily="18" charset="0"/>
              </a:rPr>
              <a:t>голодна корова, </a:t>
            </a:r>
            <a:r>
              <a:rPr lang="uk-UA" b="1" i="1" dirty="0">
                <a:solidFill>
                  <a:srgbClr val="942424"/>
                </a:solidFill>
                <a:latin typeface="Bookman Old Style" pitchFamily="18" charset="0"/>
              </a:rPr>
              <a:t>у</a:t>
            </a:r>
            <a:r>
              <a:rPr lang="uk-UA" b="1" i="1" dirty="0">
                <a:solidFill>
                  <a:srgbClr val="1B1B51"/>
                </a:solidFill>
                <a:latin typeface="Bookman Old Style" pitchFamily="18" charset="0"/>
              </a:rPr>
              <a:t> якої під ногами солома.</a:t>
            </a:r>
            <a:endParaRPr lang="uk-UA" i="1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/>
          </a:bodyPr>
          <a:lstStyle/>
          <a:p>
            <a:r>
              <a:rPr lang="uk-UA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Уживаємо У (</a:t>
            </a:r>
            <a:r>
              <a:rPr lang="uk-UA" sz="54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у</a:t>
            </a:r>
            <a:r>
              <a:rPr lang="uk-UA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589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5" y="2675466"/>
            <a:ext cx="7776865" cy="399389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sz="2800" b="1" i="1" dirty="0">
                <a:latin typeface="Bookman Old Style" pitchFamily="18" charset="0"/>
              </a:rPr>
              <a:t>На початку речення перед голосним звуком</a:t>
            </a: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rgbClr val="942424"/>
                </a:solidFill>
                <a:latin typeface="Bookman Old Style" pitchFamily="18" charset="0"/>
              </a:rPr>
              <a:t>           В </a:t>
            </a:r>
            <a:r>
              <a:rPr lang="uk-UA" sz="28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усякім подвір'ї свої повір'я.</a:t>
            </a:r>
          </a:p>
          <a:p>
            <a:pPr algn="ctr">
              <a:buFont typeface="Wingdings" pitchFamily="2" charset="2"/>
              <a:buChar char="§"/>
            </a:pPr>
            <a:endParaRPr lang="uk-UA" sz="2800" b="1" i="1" dirty="0">
              <a:solidFill>
                <a:schemeClr val="accent2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2800" b="1" i="1" dirty="0">
                <a:latin typeface="Bookman Old Style" pitchFamily="18" charset="0"/>
              </a:rPr>
              <a:t>Якщо попереднє слово закінчується на голосний звук</a:t>
            </a: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rgbClr val="1B1B51"/>
                </a:solidFill>
                <a:latin typeface="Bookman Old Style" pitchFamily="18" charset="0"/>
              </a:rPr>
              <a:t>              Узувся </a:t>
            </a:r>
            <a:r>
              <a:rPr lang="uk-UA" sz="2800" b="1" i="1" dirty="0">
                <a:solidFill>
                  <a:srgbClr val="942424"/>
                </a:solidFill>
                <a:latin typeface="Bookman Old Style" pitchFamily="18" charset="0"/>
              </a:rPr>
              <a:t>в</a:t>
            </a:r>
            <a:r>
              <a:rPr lang="uk-UA" sz="2800" b="1" i="1" dirty="0">
                <a:solidFill>
                  <a:srgbClr val="1B1B51"/>
                </a:solidFill>
                <a:latin typeface="Bookman Old Style" pitchFamily="18" charset="0"/>
              </a:rPr>
              <a:t> мої чоботи, та мене й лає.</a:t>
            </a:r>
            <a:endParaRPr lang="ru-RU" sz="2800" b="1" i="1" dirty="0">
              <a:solidFill>
                <a:srgbClr val="1B1B51"/>
              </a:solidFill>
              <a:latin typeface="Bookman Old Style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r>
              <a:rPr lang="uk-UA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Уживаємо </a:t>
            </a:r>
            <a:r>
              <a:rPr lang="uk-UA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 В </a:t>
            </a:r>
            <a:r>
              <a:rPr lang="uk-UA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(</a:t>
            </a:r>
            <a:r>
              <a:rPr lang="uk-UA" sz="54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в</a:t>
            </a:r>
            <a:r>
              <a:rPr lang="uk-UA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17497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248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2800" b="1" i="1" dirty="0">
                <a:latin typeface="Bookman Old Style" pitchFamily="18" charset="0"/>
              </a:rPr>
              <a:t>На початку речення </a:t>
            </a: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rgbClr val="942424"/>
                </a:solidFill>
                <a:latin typeface="Bookman Old Style" pitchFamily="18" charset="0"/>
              </a:rPr>
              <a:t>              І </a:t>
            </a:r>
            <a:r>
              <a:rPr lang="uk-UA" sz="28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баран буцне, як зачепити.</a:t>
            </a:r>
          </a:p>
          <a:p>
            <a:pPr algn="ctr">
              <a:buFont typeface="Wingdings" pitchFamily="2" charset="2"/>
              <a:buChar char="§"/>
            </a:pPr>
            <a:endParaRPr lang="uk-UA" sz="2800" b="1" i="1" dirty="0">
              <a:solidFill>
                <a:schemeClr val="accent2"/>
              </a:solidFill>
              <a:latin typeface="Bookman Old Style" pitchFamily="18" charset="0"/>
            </a:endParaRPr>
          </a:p>
          <a:p>
            <a:pPr algn="ctr">
              <a:buFont typeface="Wingdings" pitchFamily="2" charset="2"/>
              <a:buChar char="§"/>
            </a:pPr>
            <a:endParaRPr lang="uk-UA" sz="2800" b="1" i="1" dirty="0">
              <a:solidFill>
                <a:schemeClr val="accent2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2800" b="1" i="1" dirty="0">
                <a:latin typeface="Bookman Old Style" pitchFamily="18" charset="0"/>
              </a:rPr>
              <a:t>Після приголосного</a:t>
            </a:r>
          </a:p>
          <a:p>
            <a:pPr marL="0" indent="0" algn="ctr">
              <a:buNone/>
            </a:pPr>
            <a:r>
              <a:rPr lang="uk-UA" sz="2800" b="1" i="1" dirty="0" smtClean="0">
                <a:solidFill>
                  <a:srgbClr val="1B1B51"/>
                </a:solidFill>
                <a:latin typeface="Bookman Old Style" pitchFamily="18" charset="0"/>
              </a:rPr>
              <a:t>              Пес </a:t>
            </a:r>
            <a:r>
              <a:rPr lang="uk-UA" sz="2800" b="1" i="1" dirty="0">
                <a:solidFill>
                  <a:srgbClr val="942424"/>
                </a:solidFill>
                <a:latin typeface="Bookman Old Style" pitchFamily="18" charset="0"/>
              </a:rPr>
              <a:t>і</a:t>
            </a:r>
            <a:r>
              <a:rPr lang="uk-UA" sz="2800" b="1" i="1" dirty="0">
                <a:solidFill>
                  <a:srgbClr val="1B1B51"/>
                </a:solidFill>
                <a:latin typeface="Bookman Old Style" pitchFamily="18" charset="0"/>
              </a:rPr>
              <a:t> собака – вдача однака.</a:t>
            </a:r>
            <a:endParaRPr lang="ru-RU" sz="2800" b="1" i="1" dirty="0">
              <a:solidFill>
                <a:srgbClr val="1B1B51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endParaRPr lang="uk-UA" sz="2800" i="1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Уживаємо І (і) </a:t>
            </a:r>
          </a:p>
        </p:txBody>
      </p:sp>
    </p:spTree>
    <p:extLst>
      <p:ext uri="{BB962C8B-B14F-4D97-AF65-F5344CB8AC3E}">
        <p14:creationId xmlns:p14="http://schemas.microsoft.com/office/powerpoint/2010/main" xmlns="" val="17009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780927"/>
            <a:ext cx="8064895" cy="334523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sz="3200" b="1" i="1" dirty="0">
                <a:latin typeface="Bookman Old Style" pitchFamily="18" charset="0"/>
              </a:rPr>
              <a:t>Якщо попереднє слово закінчується на голосний звук</a:t>
            </a:r>
          </a:p>
          <a:p>
            <a:pPr>
              <a:buFont typeface="Wingdings" pitchFamily="2" charset="2"/>
              <a:buChar char="§"/>
            </a:pPr>
            <a:endParaRPr lang="uk-UA" sz="3200" b="1" i="1" dirty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uk-UA" sz="32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Крукові</a:t>
            </a:r>
            <a:r>
              <a:rPr lang="uk-UA" sz="3200" b="1" i="1" dirty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uk-UA" sz="3200" b="1" i="1" dirty="0">
                <a:solidFill>
                  <a:srgbClr val="942424"/>
                </a:solidFill>
                <a:latin typeface="Bookman Old Style" pitchFamily="18" charset="0"/>
              </a:rPr>
              <a:t>й </a:t>
            </a:r>
            <a:r>
              <a:rPr lang="uk-UA" sz="32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мило не поможе.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Уживаємо  й </a:t>
            </a:r>
          </a:p>
        </p:txBody>
      </p:sp>
    </p:spTree>
    <p:extLst>
      <p:ext uri="{BB962C8B-B14F-4D97-AF65-F5344CB8AC3E}">
        <p14:creationId xmlns:p14="http://schemas.microsoft.com/office/powerpoint/2010/main" xmlns="" val="20724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700808"/>
            <a:ext cx="8352928" cy="4968552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Він .  швець, .  жнець, .  на дуді грець.</a:t>
            </a:r>
          </a:p>
          <a:p>
            <a:pPr algn="just">
              <a:buFontTx/>
              <a:buNone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Молодість .  мудрість на одному стільці не сідають.</a:t>
            </a:r>
          </a:p>
          <a:p>
            <a:pPr algn="just">
              <a:buFontTx/>
              <a:buNone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. сякий кулик до свого озера звик.</a:t>
            </a:r>
          </a:p>
          <a:p>
            <a:pPr algn="just">
              <a:buFontTx/>
              <a:buNone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Що .  ріці, то ще не .  руці. </a:t>
            </a:r>
          </a:p>
          <a:p>
            <a:pPr algn="just">
              <a:buFontTx/>
              <a:buNone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Не клади йому пальця .  рот.</a:t>
            </a:r>
          </a:p>
          <a:p>
            <a:pPr algn="just">
              <a:buFontTx/>
              <a:buNone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.  чужу душу не влізеш.</a:t>
            </a:r>
          </a:p>
          <a:p>
            <a:pPr algn="just">
              <a:buFontTx/>
              <a:buNone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Кожному не  . годиш.</a:t>
            </a:r>
          </a:p>
          <a:p>
            <a:pPr algn="just">
              <a:buFontTx/>
              <a:buNone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    .  нас так ведеться, що хата віником мететься. </a:t>
            </a:r>
            <a:endParaRPr lang="ru-RU" sz="28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Вставити пропущені </a:t>
            </a:r>
            <a:r>
              <a:rPr lang="uk-UA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/>
            </a:r>
            <a:br>
              <a:rPr lang="uk-UA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</a:br>
            <a:r>
              <a:rPr lang="uk-UA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у </a:t>
            </a:r>
            <a:r>
              <a:rPr lang="uk-UA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– в, і – й.</a:t>
            </a:r>
            <a:r>
              <a:rPr lang="uk-UA" sz="5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 </a:t>
            </a:r>
            <a:endParaRPr lang="uk-UA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7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924944"/>
            <a:ext cx="7804389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Враження                Установа</a:t>
            </a:r>
          </a:p>
          <a:p>
            <a:pPr marL="0" indent="0">
              <a:buNone/>
            </a:pPr>
            <a:r>
              <a:rPr lang="uk-UA" sz="32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увага                        указ</a:t>
            </a:r>
          </a:p>
          <a:p>
            <a:pPr marL="0" indent="0">
              <a:buNone/>
            </a:pPr>
            <a:r>
              <a:rPr lang="uk-UA" sz="32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вперше                     уява</a:t>
            </a:r>
          </a:p>
          <a:p>
            <a:pPr marL="0" indent="0">
              <a:buNone/>
            </a:pPr>
            <a:r>
              <a:rPr lang="uk-UA" sz="32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улітку                      врожай</a:t>
            </a:r>
          </a:p>
          <a:p>
            <a:pPr marL="0" indent="0">
              <a:buNone/>
            </a:pPr>
            <a:r>
              <a:rPr lang="uk-UA" sz="3200" b="1" i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вправа                     університет</a:t>
            </a:r>
          </a:p>
          <a:p>
            <a:endParaRPr lang="uk-UA" sz="3200" b="1" i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1728192"/>
          </a:xfrm>
        </p:spPr>
        <p:txBody>
          <a:bodyPr>
            <a:noAutofit/>
          </a:bodyPr>
          <a:lstStyle/>
          <a:p>
            <a:r>
              <a:rPr lang="uk-UA" sz="3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У першу колонку треба виписати слова, в яких не може відбуватися чергування у — в, а в другу — слова, в яких чергування може відбуватися.</a:t>
            </a:r>
            <a:r>
              <a:rPr lang="uk-UA" sz="3200" dirty="0"/>
              <a:t/>
            </a:r>
            <a:br>
              <a:rPr lang="uk-UA" sz="3200" dirty="0"/>
            </a:b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13683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ack of books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124</TotalTime>
  <Words>900</Words>
  <Application>Microsoft Office PowerPoint</Application>
  <PresentationFormat>Экран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Stack of books design template</vt:lpstr>
      <vt:lpstr>Волна</vt:lpstr>
      <vt:lpstr>Основні випадки чергування у – в, і - й</vt:lpstr>
      <vt:lpstr>Слайд 2</vt:lpstr>
      <vt:lpstr>Слайд 3</vt:lpstr>
      <vt:lpstr>Уживаємо У (у) </vt:lpstr>
      <vt:lpstr>Уживаємо  В (в) </vt:lpstr>
      <vt:lpstr>Уживаємо І (і) </vt:lpstr>
      <vt:lpstr>Уживаємо  й </vt:lpstr>
      <vt:lpstr>Вставити пропущені  у – в, і – й. </vt:lpstr>
      <vt:lpstr>У першу колонку треба виписати слова, в яких не може відбуватися чергування у — в, а в другу — слова, в яких чергування може відбуватися. </vt:lpstr>
      <vt:lpstr>Порівняйте і запишіть. Зробіть висновки про вживання у-в, і-й.</vt:lpstr>
      <vt:lpstr>Слайд 11</vt:lpstr>
      <vt:lpstr>Слайд 12</vt:lpstr>
      <vt:lpstr>Наші предки </vt:lpstr>
      <vt:lpstr>Виправте допущені помилки.  Обґрунтуйте свої відповіді. </vt:lpstr>
      <vt:lpstr>Слайд 15</vt:lpstr>
      <vt:lpstr>Домашнє  завдання: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випадки чергування    у – в, і - й</dc:title>
  <dc:creator>Олеся</dc:creator>
  <cp:lastModifiedBy>ЛЮБА</cp:lastModifiedBy>
  <cp:revision>12</cp:revision>
  <dcterms:created xsi:type="dcterms:W3CDTF">2012-01-22T15:29:08Z</dcterms:created>
  <dcterms:modified xsi:type="dcterms:W3CDTF">2012-01-22T17:39:34Z</dcterms:modified>
</cp:coreProperties>
</file>