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4" r:id="rId4"/>
    <p:sldId id="263" r:id="rId5"/>
    <p:sldId id="265" r:id="rId6"/>
    <p:sldId id="266" r:id="rId7"/>
    <p:sldId id="267" r:id="rId8"/>
    <p:sldId id="269" r:id="rId9"/>
    <p:sldId id="268" r:id="rId10"/>
    <p:sldId id="258" r:id="rId11"/>
    <p:sldId id="259" r:id="rId12"/>
    <p:sldId id="270" r:id="rId13"/>
    <p:sldId id="261" r:id="rId14"/>
    <p:sldId id="271" r:id="rId15"/>
    <p:sldId id="262" r:id="rId16"/>
    <p:sldId id="272" r:id="rId17"/>
    <p:sldId id="273" r:id="rId18"/>
    <p:sldId id="274" r:id="rId19"/>
    <p:sldId id="275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70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38714-F2ED-4017-A70E-AB7A86CEEF88}" type="datetimeFigureOut">
              <a:rPr lang="uk-UA" smtClean="0"/>
              <a:pPr/>
              <a:t>01.04.2010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DEA3A-57E6-4138-86BE-1E73B610DD7A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38714-F2ED-4017-A70E-AB7A86CEEF88}" type="datetimeFigureOut">
              <a:rPr lang="uk-UA" smtClean="0"/>
              <a:pPr/>
              <a:t>01.04.2010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DEA3A-57E6-4138-86BE-1E73B610DD7A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38714-F2ED-4017-A70E-AB7A86CEEF88}" type="datetimeFigureOut">
              <a:rPr lang="uk-UA" smtClean="0"/>
              <a:pPr/>
              <a:t>01.04.2010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DEA3A-57E6-4138-86BE-1E73B610DD7A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38714-F2ED-4017-A70E-AB7A86CEEF88}" type="datetimeFigureOut">
              <a:rPr lang="uk-UA" smtClean="0"/>
              <a:pPr/>
              <a:t>01.04.2010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DEA3A-57E6-4138-86BE-1E73B610DD7A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38714-F2ED-4017-A70E-AB7A86CEEF88}" type="datetimeFigureOut">
              <a:rPr lang="uk-UA" smtClean="0"/>
              <a:pPr/>
              <a:t>01.04.2010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DEA3A-57E6-4138-86BE-1E73B610DD7A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38714-F2ED-4017-A70E-AB7A86CEEF88}" type="datetimeFigureOut">
              <a:rPr lang="uk-UA" smtClean="0"/>
              <a:pPr/>
              <a:t>01.04.2010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DEA3A-57E6-4138-86BE-1E73B610DD7A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38714-F2ED-4017-A70E-AB7A86CEEF88}" type="datetimeFigureOut">
              <a:rPr lang="uk-UA" smtClean="0"/>
              <a:pPr/>
              <a:t>01.04.2010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DEA3A-57E6-4138-86BE-1E73B610DD7A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38714-F2ED-4017-A70E-AB7A86CEEF88}" type="datetimeFigureOut">
              <a:rPr lang="uk-UA" smtClean="0"/>
              <a:pPr/>
              <a:t>01.04.2010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DEA3A-57E6-4138-86BE-1E73B610DD7A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38714-F2ED-4017-A70E-AB7A86CEEF88}" type="datetimeFigureOut">
              <a:rPr lang="uk-UA" smtClean="0"/>
              <a:pPr/>
              <a:t>01.04.2010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DEA3A-57E6-4138-86BE-1E73B610DD7A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38714-F2ED-4017-A70E-AB7A86CEEF88}" type="datetimeFigureOut">
              <a:rPr lang="uk-UA" smtClean="0"/>
              <a:pPr/>
              <a:t>01.04.2010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DEA3A-57E6-4138-86BE-1E73B610DD7A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38714-F2ED-4017-A70E-AB7A86CEEF88}" type="datetimeFigureOut">
              <a:rPr lang="uk-UA" smtClean="0"/>
              <a:pPr/>
              <a:t>01.04.2010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DEA3A-57E6-4138-86BE-1E73B610DD7A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238714-F2ED-4017-A70E-AB7A86CEEF88}" type="datetimeFigureOut">
              <a:rPr lang="uk-UA" smtClean="0"/>
              <a:pPr/>
              <a:t>01.04.2010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7DEA3A-57E6-4138-86BE-1E73B610DD7A}" type="slidenum">
              <a:rPr lang="uk-UA" smtClean="0"/>
              <a:pPr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1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j043315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90600" y="0"/>
            <a:ext cx="81534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87624" y="5733256"/>
            <a:ext cx="7772400" cy="864096"/>
          </a:xfrm>
        </p:spPr>
        <p:txBody>
          <a:bodyPr/>
          <a:lstStyle/>
          <a:p>
            <a:pPr algn="r"/>
            <a:r>
              <a:rPr lang="uk-U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Пряма мова</a:t>
            </a:r>
            <a:endParaRPr lang="uk-UA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148064" y="548680"/>
            <a:ext cx="3995936" cy="3744416"/>
          </a:xfr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uk-UA" sz="40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Презентація до уроку</a:t>
            </a:r>
          </a:p>
          <a:p>
            <a:r>
              <a:rPr lang="uk-UA" sz="40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Українська мова</a:t>
            </a:r>
          </a:p>
          <a:p>
            <a:r>
              <a:rPr lang="uk-UA" sz="40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9 клас</a:t>
            </a:r>
            <a:endParaRPr lang="uk-UA" sz="4000" b="1" i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1. </a:t>
            </a:r>
            <a:r>
              <a:rPr lang="ru-RU" dirty="0" err="1" smtClean="0"/>
              <a:t>Що</a:t>
            </a:r>
            <a:r>
              <a:rPr lang="ru-RU" dirty="0" smtClean="0"/>
              <a:t> вам </a:t>
            </a:r>
            <a:r>
              <a:rPr lang="ru-RU" dirty="0" err="1" smtClean="0"/>
              <a:t>відомо</a:t>
            </a:r>
            <a:r>
              <a:rPr lang="ru-RU" dirty="0" smtClean="0"/>
              <a:t> про </a:t>
            </a:r>
            <a:r>
              <a:rPr lang="ru-RU" dirty="0" err="1" smtClean="0"/>
              <a:t>пряму</a:t>
            </a:r>
            <a:r>
              <a:rPr lang="ru-RU" dirty="0" smtClean="0"/>
              <a:t> </a:t>
            </a:r>
            <a:r>
              <a:rPr lang="ru-RU" dirty="0" err="1" smtClean="0"/>
              <a:t>мову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попередніх</a:t>
            </a:r>
            <a:r>
              <a:rPr lang="ru-RU" dirty="0" smtClean="0"/>
              <a:t> </a:t>
            </a:r>
            <a:r>
              <a:rPr lang="ru-RU" dirty="0" err="1" smtClean="0"/>
              <a:t>класів</a:t>
            </a:r>
            <a:r>
              <a:rPr lang="ru-RU" dirty="0" smtClean="0"/>
              <a:t>?</a:t>
            </a:r>
          </a:p>
          <a:p>
            <a:pPr>
              <a:buNone/>
            </a:pPr>
            <a:r>
              <a:rPr lang="ru-RU" dirty="0" smtClean="0"/>
              <a:t>2. З </a:t>
            </a:r>
            <a:r>
              <a:rPr lang="ru-RU" dirty="0" err="1" smtClean="0"/>
              <a:t>якою</a:t>
            </a:r>
            <a:r>
              <a:rPr lang="ru-RU" dirty="0" smtClean="0"/>
              <a:t> метою люди </a:t>
            </a:r>
            <a:r>
              <a:rPr lang="ru-RU" dirty="0" err="1" smtClean="0"/>
              <a:t>використовують</a:t>
            </a:r>
            <a:r>
              <a:rPr lang="ru-RU" dirty="0" smtClean="0"/>
              <a:t> </a:t>
            </a:r>
            <a:r>
              <a:rPr lang="ru-RU" dirty="0" err="1" smtClean="0"/>
              <a:t>пряму</a:t>
            </a:r>
            <a:r>
              <a:rPr lang="ru-RU" dirty="0" smtClean="0"/>
              <a:t> </a:t>
            </a:r>
            <a:r>
              <a:rPr lang="ru-RU" dirty="0" err="1" smtClean="0"/>
              <a:t>мову</a:t>
            </a:r>
            <a:r>
              <a:rPr lang="ru-RU" dirty="0" smtClean="0"/>
              <a:t>? Яка </a:t>
            </a:r>
            <a:r>
              <a:rPr lang="ru-RU" dirty="0" err="1" smtClean="0"/>
              <a:t>відмінність</a:t>
            </a:r>
            <a:r>
              <a:rPr lang="ru-RU" dirty="0" smtClean="0"/>
              <a:t> </a:t>
            </a:r>
            <a:r>
              <a:rPr lang="ru-RU" dirty="0" err="1" smtClean="0"/>
              <a:t>між</a:t>
            </a:r>
            <a:r>
              <a:rPr lang="ru-RU" dirty="0" smtClean="0"/>
              <a:t> прямою та непрямою </a:t>
            </a:r>
            <a:r>
              <a:rPr lang="ru-RU" dirty="0" err="1" smtClean="0"/>
              <a:t>мовою</a:t>
            </a:r>
            <a:r>
              <a:rPr lang="ru-RU" dirty="0" smtClean="0"/>
              <a:t>?</a:t>
            </a:r>
          </a:p>
          <a:p>
            <a:pPr>
              <a:buNone/>
            </a:pPr>
            <a:r>
              <a:rPr lang="ru-RU" dirty="0" smtClean="0"/>
              <a:t>3. Яку структуру </a:t>
            </a:r>
            <a:r>
              <a:rPr lang="ru-RU" dirty="0" err="1" smtClean="0"/>
              <a:t>мають</a:t>
            </a:r>
            <a:r>
              <a:rPr lang="ru-RU" dirty="0" smtClean="0"/>
              <a:t> </a:t>
            </a:r>
            <a:r>
              <a:rPr lang="ru-RU" dirty="0" err="1" smtClean="0"/>
              <a:t>речення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прямою </a:t>
            </a:r>
            <a:r>
              <a:rPr lang="ru-RU" dirty="0" err="1" smtClean="0"/>
              <a:t>мовою</a:t>
            </a:r>
            <a:r>
              <a:rPr lang="ru-RU" dirty="0" smtClean="0"/>
              <a:t>? </a:t>
            </a:r>
          </a:p>
          <a:p>
            <a:pPr>
              <a:buNone/>
            </a:pPr>
            <a:r>
              <a:rPr lang="ru-RU" dirty="0" smtClean="0"/>
              <a:t>4.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розділові</a:t>
            </a:r>
            <a:r>
              <a:rPr lang="ru-RU" dirty="0" smtClean="0"/>
              <a:t> знаки </a:t>
            </a:r>
            <a:r>
              <a:rPr lang="ru-RU" dirty="0" err="1" smtClean="0"/>
              <a:t>використовуються</a:t>
            </a:r>
            <a:r>
              <a:rPr lang="ru-RU" dirty="0" smtClean="0"/>
              <a:t> при </a:t>
            </a:r>
            <a:r>
              <a:rPr lang="ru-RU" dirty="0" err="1" smtClean="0"/>
              <a:t>прямій</a:t>
            </a:r>
            <a:r>
              <a:rPr lang="ru-RU" dirty="0" smtClean="0"/>
              <a:t> </a:t>
            </a:r>
            <a:r>
              <a:rPr lang="ru-RU" dirty="0" err="1" smtClean="0"/>
              <a:t>мові</a:t>
            </a:r>
            <a:r>
              <a:rPr lang="ru-RU" dirty="0" smtClean="0"/>
              <a:t>? </a:t>
            </a:r>
          </a:p>
        </p:txBody>
      </p:sp>
      <p:sp>
        <p:nvSpPr>
          <p:cNvPr id="4" name="Стрелка вправо 3">
            <a:hlinkClick r:id="rId2" action="ppaction://hlinksldjump"/>
          </p:cNvPr>
          <p:cNvSpPr/>
          <p:nvPr/>
        </p:nvSpPr>
        <p:spPr>
          <a:xfrm>
            <a:off x="2411760" y="3501008"/>
            <a:ext cx="576064" cy="576064"/>
          </a:xfrm>
          <a:prstGeom prst="rightArrow">
            <a:avLst/>
          </a:prstGeom>
          <a:ln>
            <a:solidFill>
              <a:schemeClr val="accent1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sz="2700" dirty="0" smtClean="0"/>
              <a:t>* Розглянути подані в двох колонках речення. Пояснити відмінність між прямою й непрямою мовою. Пояснити вживання розділових знаків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numCol="2">
            <a:normAutofit/>
          </a:bodyPr>
          <a:lstStyle/>
          <a:p>
            <a:pPr>
              <a:buNone/>
            </a:pPr>
            <a:r>
              <a:rPr lang="uk-UA" dirty="0"/>
              <a:t> </a:t>
            </a:r>
            <a:r>
              <a:rPr lang="uk-UA" dirty="0" smtClean="0"/>
              <a:t>Хвалився горщик: </a:t>
            </a:r>
            <a:r>
              <a:rPr lang="uk-UA" dirty="0" err="1" smtClean="0"/>
              <a:t>“Розіб</a:t>
            </a:r>
            <a:r>
              <a:rPr lang="ru-RU" dirty="0" smtClean="0"/>
              <a:t>’</a:t>
            </a:r>
            <a:r>
              <a:rPr lang="uk-UA" dirty="0" smtClean="0"/>
              <a:t>ю казана!”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  <a:p>
            <a:pPr>
              <a:buNone/>
            </a:pPr>
            <a:r>
              <a:rPr lang="uk-UA" dirty="0"/>
              <a:t>Годуй біду, а вона каже: </a:t>
            </a:r>
            <a:r>
              <a:rPr lang="uk-UA" dirty="0" err="1"/>
              <a:t>“Ще</a:t>
            </a:r>
            <a:r>
              <a:rPr lang="uk-UA" dirty="0"/>
              <a:t> прийду</a:t>
            </a:r>
            <a:r>
              <a:rPr lang="uk-UA" dirty="0" smtClean="0"/>
              <a:t>!”</a:t>
            </a:r>
          </a:p>
          <a:p>
            <a:pPr>
              <a:buNone/>
            </a:pPr>
            <a:endParaRPr lang="uk-UA" dirty="0"/>
          </a:p>
          <a:p>
            <a:pPr>
              <a:buNone/>
            </a:pPr>
            <a:endParaRPr lang="uk-UA" dirty="0" smtClean="0"/>
          </a:p>
          <a:p>
            <a:pPr>
              <a:buNone/>
            </a:pPr>
            <a:r>
              <a:rPr lang="uk-UA" dirty="0"/>
              <a:t> </a:t>
            </a:r>
            <a:r>
              <a:rPr lang="uk-UA" dirty="0" smtClean="0"/>
              <a:t>Хвалився </a:t>
            </a:r>
            <a:r>
              <a:rPr lang="uk-UA" dirty="0"/>
              <a:t>горщик, що </a:t>
            </a:r>
            <a:r>
              <a:rPr lang="uk-UA" dirty="0" err="1"/>
              <a:t>розіб</a:t>
            </a:r>
            <a:r>
              <a:rPr lang="ru-RU" dirty="0"/>
              <a:t>’</a:t>
            </a:r>
            <a:r>
              <a:rPr lang="uk-UA" dirty="0"/>
              <a:t>є казана. (</a:t>
            </a:r>
            <a:r>
              <a:rPr lang="uk-UA" dirty="0" err="1"/>
              <a:t>Нар.творч</a:t>
            </a:r>
            <a:r>
              <a:rPr lang="uk-UA" dirty="0" smtClean="0"/>
              <a:t>.)</a:t>
            </a:r>
          </a:p>
          <a:p>
            <a:pPr>
              <a:buNone/>
            </a:pPr>
            <a:endParaRPr lang="ru-RU" dirty="0"/>
          </a:p>
          <a:p>
            <a:pPr>
              <a:buNone/>
            </a:pPr>
            <a:r>
              <a:rPr lang="uk-UA" dirty="0" smtClean="0"/>
              <a:t>Годуй біду, а вона каже, що ще прийде. (</a:t>
            </a:r>
            <a:r>
              <a:rPr lang="uk-UA" dirty="0" err="1" smtClean="0"/>
              <a:t>Нар.творч</a:t>
            </a:r>
            <a:r>
              <a:rPr lang="uk-UA" dirty="0" smtClean="0"/>
              <a:t>.)</a:t>
            </a:r>
            <a:endParaRPr lang="ru-RU" dirty="0" smtClean="0"/>
          </a:p>
          <a:p>
            <a:pPr>
              <a:buNone/>
            </a:pPr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/>
              <a:t>Чужа</a:t>
            </a:r>
            <a:r>
              <a:rPr lang="ru-RU" dirty="0" smtClean="0"/>
              <a:t> </a:t>
            </a:r>
            <a:r>
              <a:rPr lang="ru-RU" dirty="0" err="1" smtClean="0"/>
              <a:t>мова</a:t>
            </a:r>
            <a:r>
              <a:rPr lang="ru-RU" dirty="0" smtClean="0"/>
              <a:t>, передана </a:t>
            </a:r>
            <a:r>
              <a:rPr lang="ru-RU" dirty="0" err="1" smtClean="0"/>
              <a:t>дослівно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імені</a:t>
            </a:r>
            <a:r>
              <a:rPr lang="ru-RU" dirty="0" smtClean="0"/>
              <a:t> того, кому вона </a:t>
            </a:r>
            <a:r>
              <a:rPr lang="ru-RU" dirty="0" err="1" smtClean="0"/>
              <a:t>належить</a:t>
            </a:r>
            <a:r>
              <a:rPr lang="ru-RU" dirty="0" smtClean="0"/>
              <a:t>, </a:t>
            </a:r>
            <a:r>
              <a:rPr lang="ru-RU" b="1" dirty="0" err="1" smtClean="0">
                <a:solidFill>
                  <a:srgbClr val="FF0000"/>
                </a:solidFill>
              </a:rPr>
              <a:t>називається</a:t>
            </a:r>
            <a:r>
              <a:rPr lang="ru-RU" b="1" dirty="0" smtClean="0">
                <a:solidFill>
                  <a:srgbClr val="FF0000"/>
                </a:solidFill>
              </a:rPr>
              <a:t> прямою </a:t>
            </a:r>
            <a:r>
              <a:rPr lang="ru-RU" b="1" dirty="0" err="1" smtClean="0">
                <a:solidFill>
                  <a:srgbClr val="FF0000"/>
                </a:solidFill>
              </a:rPr>
              <a:t>мовою</a:t>
            </a:r>
            <a:r>
              <a:rPr lang="ru-RU" b="1" dirty="0" smtClean="0">
                <a:solidFill>
                  <a:srgbClr val="FF0000"/>
                </a:solidFill>
              </a:rPr>
              <a:t> (П, </a:t>
            </a:r>
            <a:r>
              <a:rPr lang="ru-RU" b="1" dirty="0" err="1" smtClean="0">
                <a:solidFill>
                  <a:srgbClr val="FF0000"/>
                </a:solidFill>
              </a:rPr>
              <a:t>п</a:t>
            </a:r>
            <a:r>
              <a:rPr lang="ru-RU" b="1" dirty="0" smtClean="0">
                <a:solidFill>
                  <a:srgbClr val="FF0000"/>
                </a:solidFill>
              </a:rPr>
              <a:t>)</a:t>
            </a:r>
            <a:r>
              <a:rPr lang="ru-RU" dirty="0" smtClean="0"/>
              <a:t>.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Слова,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вказують</a:t>
            </a:r>
            <a:r>
              <a:rPr lang="ru-RU" dirty="0" smtClean="0"/>
              <a:t>, кому </a:t>
            </a:r>
            <a:r>
              <a:rPr lang="ru-RU" dirty="0" err="1" smtClean="0"/>
              <a:t>належить</a:t>
            </a:r>
            <a:r>
              <a:rPr lang="ru-RU" dirty="0" smtClean="0"/>
              <a:t> пряма </a:t>
            </a:r>
            <a:r>
              <a:rPr lang="ru-RU" dirty="0" err="1" smtClean="0"/>
              <a:t>мова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як вона </a:t>
            </a:r>
            <a:r>
              <a:rPr lang="ru-RU" dirty="0" err="1" smtClean="0"/>
              <a:t>висловлена</a:t>
            </a:r>
            <a:r>
              <a:rPr lang="ru-RU" dirty="0" smtClean="0"/>
              <a:t>, </a:t>
            </a:r>
            <a:r>
              <a:rPr lang="ru-RU" dirty="0" err="1" smtClean="0"/>
              <a:t>називаються</a:t>
            </a:r>
            <a:r>
              <a:rPr lang="ru-RU" dirty="0" smtClean="0"/>
              <a:t> </a:t>
            </a:r>
            <a:r>
              <a:rPr lang="ru-RU" b="1" dirty="0" smtClean="0">
                <a:solidFill>
                  <a:srgbClr val="FF0000"/>
                </a:solidFill>
              </a:rPr>
              <a:t>словами автора (А, а)</a:t>
            </a:r>
            <a:r>
              <a:rPr lang="ru-RU" dirty="0" smtClean="0"/>
              <a:t>.</a:t>
            </a:r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Пряма мова </a:t>
            </a:r>
            <a:r>
              <a:rPr lang="uk-UA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ПІСЛЯ</a:t>
            </a:r>
            <a:r>
              <a:rPr lang="uk-UA" dirty="0" smtClean="0"/>
              <a:t>  слів автора</a:t>
            </a:r>
            <a:endParaRPr lang="uk-UA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899592" y="1412776"/>
            <a:ext cx="7992888" cy="1440160"/>
          </a:xfrm>
          <a:prstGeom prst="roundRect">
            <a:avLst/>
          </a:prstGeom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000" b="1" dirty="0" smtClean="0"/>
              <a:t>У </a:t>
            </a:r>
            <a:r>
              <a:rPr lang="ru-RU" sz="2000" b="1" dirty="0" err="1" smtClean="0"/>
              <a:t>липневий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вечір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якось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біля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школи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ти</a:t>
            </a:r>
            <a:r>
              <a:rPr lang="ru-RU" sz="2000" b="1" dirty="0" smtClean="0"/>
              <a:t> </a:t>
            </a:r>
          </a:p>
          <a:p>
            <a:r>
              <a:rPr lang="ru-RU" sz="2000" b="1" dirty="0" err="1" smtClean="0"/>
              <a:t>мені</a:t>
            </a:r>
            <a:r>
              <a:rPr lang="ru-RU" sz="2000" b="1" dirty="0" smtClean="0"/>
              <a:t> сказала: “Пахнуть </a:t>
            </a:r>
            <a:r>
              <a:rPr lang="ru-RU" sz="2000" b="1" dirty="0" err="1" smtClean="0"/>
              <a:t>матіоли</a:t>
            </a:r>
            <a:r>
              <a:rPr lang="ru-RU" sz="2000" b="1" dirty="0" smtClean="0"/>
              <a:t>”. </a:t>
            </a:r>
          </a:p>
          <a:p>
            <a:r>
              <a:rPr lang="ru-RU" sz="2000" b="1" dirty="0" smtClean="0"/>
              <a:t>(</a:t>
            </a:r>
            <a:r>
              <a:rPr lang="ru-RU" sz="2000" b="1" dirty="0" err="1" smtClean="0"/>
              <a:t>Д.Луценко</a:t>
            </a:r>
            <a:r>
              <a:rPr lang="ru-RU" sz="2000" b="1" dirty="0" smtClean="0"/>
              <a:t>.) </a:t>
            </a:r>
            <a:endParaRPr lang="uk-UA" sz="2000" b="1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580112" y="1556792"/>
            <a:ext cx="3096344" cy="1152128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5400" b="1" dirty="0" smtClean="0"/>
              <a:t>А: “П “.</a:t>
            </a:r>
            <a:endParaRPr lang="uk-UA" sz="5400" b="1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899592" y="3140968"/>
            <a:ext cx="7992888" cy="1440160"/>
          </a:xfrm>
          <a:prstGeom prst="roundRect">
            <a:avLst/>
          </a:prstGeom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000" b="1" dirty="0" smtClean="0"/>
              <a:t>Он </a:t>
            </a:r>
            <a:r>
              <a:rPr lang="ru-RU" sz="2000" b="1" dirty="0" err="1" smtClean="0"/>
              <a:t>чутливо</a:t>
            </a:r>
            <a:r>
              <a:rPr lang="ru-RU" sz="2000" b="1" dirty="0" smtClean="0"/>
              <a:t> спить </a:t>
            </a:r>
            <a:r>
              <a:rPr lang="ru-RU" sz="2000" b="1" dirty="0" err="1" smtClean="0"/>
              <a:t>очеретина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і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шепоче</a:t>
            </a:r>
            <a:endParaRPr lang="ru-RU" sz="2000" b="1" dirty="0" smtClean="0"/>
          </a:p>
          <a:p>
            <a:r>
              <a:rPr lang="ru-RU" sz="2000" b="1" dirty="0" smtClean="0"/>
              <a:t> </a:t>
            </a:r>
            <a:r>
              <a:rPr lang="ru-RU" sz="2000" b="1" dirty="0" err="1" smtClean="0"/>
              <a:t>світу</a:t>
            </a:r>
            <a:r>
              <a:rPr lang="ru-RU" sz="2000" b="1" dirty="0" smtClean="0"/>
              <a:t>: “Не буди!” (</a:t>
            </a:r>
            <a:r>
              <a:rPr lang="ru-RU" sz="2000" b="1" dirty="0" err="1" smtClean="0"/>
              <a:t>П.Перебийніс</a:t>
            </a:r>
            <a:r>
              <a:rPr lang="ru-RU" sz="2000" b="1" dirty="0" smtClean="0"/>
              <a:t>.) </a:t>
            </a:r>
            <a:endParaRPr lang="uk-UA" sz="2000" b="1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580112" y="3284984"/>
            <a:ext cx="3096344" cy="1152128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5400" b="1" dirty="0" smtClean="0"/>
              <a:t>А:“П! “</a:t>
            </a:r>
            <a:endParaRPr lang="uk-UA" sz="5400" b="1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899592" y="4869160"/>
            <a:ext cx="7992888" cy="1440160"/>
          </a:xfrm>
          <a:prstGeom prst="roundRect">
            <a:avLst/>
          </a:prstGeom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uk-UA" b="1" smtClean="0"/>
              <a:t>Я спитав колись у батька: “Ви скажіть мені, </a:t>
            </a:r>
          </a:p>
          <a:p>
            <a:r>
              <a:rPr lang="uk-UA" b="1" smtClean="0"/>
              <a:t>на щирість, що найтяжче ранить серце?”  </a:t>
            </a:r>
          </a:p>
          <a:p>
            <a:r>
              <a:rPr lang="uk-UA" b="1" smtClean="0"/>
              <a:t>І почув: “Несправедливість”. (М.Нагнибіда.) </a:t>
            </a:r>
            <a:endParaRPr lang="uk-UA" b="1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5580112" y="5013176"/>
            <a:ext cx="3096344" cy="1152128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5400" b="1" dirty="0" smtClean="0"/>
              <a:t>А: “П ? “</a:t>
            </a:r>
            <a:endParaRPr lang="uk-UA" sz="5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Пряма мова </a:t>
            </a:r>
            <a:r>
              <a:rPr lang="uk-UA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ПЕРЕД </a:t>
            </a:r>
            <a:r>
              <a:rPr lang="uk-UA" dirty="0" smtClean="0"/>
              <a:t>словами автора</a:t>
            </a:r>
            <a:endParaRPr lang="uk-UA" dirty="0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611560" y="1412776"/>
            <a:ext cx="7992888" cy="1440160"/>
          </a:xfrm>
          <a:prstGeom prst="roundRect">
            <a:avLst/>
          </a:prstGeom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000" b="1" dirty="0" smtClean="0"/>
              <a:t>«</a:t>
            </a:r>
            <a:r>
              <a:rPr lang="ru-RU" sz="2000" b="1" dirty="0" err="1" smtClean="0"/>
              <a:t>Гарна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музика</a:t>
            </a:r>
            <a:r>
              <a:rPr lang="ru-RU" sz="2000" b="1" dirty="0" smtClean="0"/>
              <a:t>»,— шепнула </a:t>
            </a:r>
            <a:r>
              <a:rPr lang="ru-RU" sz="2000" b="1" dirty="0" err="1" smtClean="0"/>
              <a:t>заслухано</a:t>
            </a:r>
            <a:endParaRPr lang="ru-RU" sz="2000" b="1" dirty="0" smtClean="0"/>
          </a:p>
          <a:p>
            <a:r>
              <a:rPr lang="ru-RU" sz="2000" b="1" dirty="0" smtClean="0"/>
              <a:t> </a:t>
            </a:r>
            <a:r>
              <a:rPr lang="ru-RU" sz="2000" b="1" dirty="0" err="1" smtClean="0"/>
              <a:t>Дарка</a:t>
            </a:r>
            <a:r>
              <a:rPr lang="ru-RU" sz="2000" b="1" dirty="0" smtClean="0"/>
              <a:t> (І. </a:t>
            </a:r>
            <a:r>
              <a:rPr lang="ru-RU" sz="2000" b="1" dirty="0" err="1" smtClean="0"/>
              <a:t>Вільде</a:t>
            </a:r>
            <a:r>
              <a:rPr lang="ru-RU" sz="2000" b="1" dirty="0" smtClean="0"/>
              <a:t>).</a:t>
            </a:r>
            <a:endParaRPr lang="uk-UA" sz="2000" b="1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5292080" y="1556792"/>
            <a:ext cx="3096344" cy="1152128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5400" b="1" dirty="0" smtClean="0"/>
              <a:t>“П “, - а.</a:t>
            </a:r>
            <a:endParaRPr lang="uk-UA" sz="5400" b="1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683568" y="3140968"/>
            <a:ext cx="7992888" cy="1440160"/>
          </a:xfrm>
          <a:prstGeom prst="roundRect">
            <a:avLst/>
          </a:prstGeom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uk-UA" sz="2000" b="1" dirty="0" err="1" smtClean="0"/>
              <a:t>“Дивись</a:t>
            </a:r>
            <a:r>
              <a:rPr lang="uk-UA" sz="2000" b="1" dirty="0" smtClean="0"/>
              <a:t>, коханий мій, дивись! В моїх </a:t>
            </a:r>
          </a:p>
          <a:p>
            <a:r>
              <a:rPr lang="uk-UA" sz="2000" b="1" dirty="0" smtClean="0"/>
              <a:t>очах – весна!” – казала так мені колись </a:t>
            </a:r>
          </a:p>
          <a:p>
            <a:r>
              <a:rPr lang="uk-UA" sz="2000" b="1" dirty="0" smtClean="0"/>
              <a:t>красуня чарівна. (М.Вороний.) </a:t>
            </a:r>
            <a:endParaRPr lang="uk-UA" sz="2000" b="1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364088" y="3284984"/>
            <a:ext cx="3096344" cy="1152128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5400" b="1" dirty="0" smtClean="0"/>
              <a:t> “П !“ - а.</a:t>
            </a:r>
            <a:endParaRPr lang="uk-UA" sz="5400" b="1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83568" y="4869160"/>
            <a:ext cx="7992888" cy="1440160"/>
          </a:xfrm>
          <a:prstGeom prst="roundRect">
            <a:avLst/>
          </a:prstGeom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000" b="1" dirty="0" smtClean="0"/>
              <a:t>«А </a:t>
            </a:r>
            <a:r>
              <a:rPr lang="ru-RU" sz="2000" b="1" dirty="0" err="1" smtClean="0"/>
              <a:t>куди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ви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їдете</a:t>
            </a:r>
            <a:r>
              <a:rPr lang="ru-RU" sz="2000" b="1" dirty="0" smtClean="0"/>
              <a:t>, люди </a:t>
            </a:r>
            <a:r>
              <a:rPr lang="ru-RU" sz="2000" b="1" dirty="0" err="1" smtClean="0"/>
              <a:t>добрі</a:t>
            </a:r>
            <a:r>
              <a:rPr lang="ru-RU" sz="2000" b="1" dirty="0" smtClean="0"/>
              <a:t>?» —</a:t>
            </a:r>
          </a:p>
          <a:p>
            <a:r>
              <a:rPr lang="ru-RU" sz="2000" b="1" dirty="0" err="1" smtClean="0"/>
              <a:t>осмілився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спитати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Павлусь</a:t>
            </a:r>
            <a:r>
              <a:rPr lang="ru-RU" sz="2000" b="1" dirty="0" smtClean="0"/>
              <a:t> (А. Чайков-</a:t>
            </a:r>
          </a:p>
          <a:p>
            <a:r>
              <a:rPr lang="ru-RU" sz="2000" b="1" dirty="0" err="1" smtClean="0"/>
              <a:t>ський</a:t>
            </a:r>
            <a:r>
              <a:rPr lang="ru-RU" sz="2000" b="1" dirty="0" smtClean="0"/>
              <a:t>)</a:t>
            </a:r>
            <a:endParaRPr lang="uk-UA" sz="2000" b="1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364088" y="5013176"/>
            <a:ext cx="3096344" cy="1152128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5400" b="1" dirty="0" smtClean="0"/>
              <a:t>“П ?“ - а.</a:t>
            </a:r>
            <a:endParaRPr lang="uk-UA" sz="5400" b="1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sz="2800" b="1" i="1" dirty="0" smtClean="0"/>
              <a:t>Переписати</a:t>
            </a:r>
            <a:r>
              <a:rPr lang="uk-UA" sz="2800" i="1" dirty="0" smtClean="0"/>
              <a:t>. </a:t>
            </a:r>
            <a:r>
              <a:rPr lang="uk-UA" sz="2800" dirty="0" smtClean="0"/>
              <a:t>В кожному з речень  вказати пряму мову і слова автора. Пояснити вживання розділових знаків.</a:t>
            </a:r>
            <a:endParaRPr lang="uk-UA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556992"/>
          </a:xfrm>
        </p:spPr>
        <p:txBody>
          <a:bodyPr/>
          <a:lstStyle/>
          <a:p>
            <a:r>
              <a:rPr lang="uk-UA" dirty="0" smtClean="0"/>
              <a:t>В п’ятницю крилом журавки мрія кликала: </a:t>
            </a:r>
            <a:r>
              <a:rPr lang="uk-UA" dirty="0" err="1" smtClean="0"/>
              <a:t>“Летім</a:t>
            </a:r>
            <a:r>
              <a:rPr lang="uk-UA" dirty="0" smtClean="0"/>
              <a:t>!” </a:t>
            </a:r>
            <a:r>
              <a:rPr lang="uk-UA" dirty="0" err="1" smtClean="0"/>
              <a:t>“Чи</a:t>
            </a:r>
            <a:r>
              <a:rPr lang="uk-UA" dirty="0" smtClean="0"/>
              <a:t>  не високо занадто?” – смачно позіхнула лінь. (Б.Олійник.) </a:t>
            </a:r>
            <a:r>
              <a:rPr lang="uk-UA" dirty="0" err="1" smtClean="0"/>
              <a:t>“Ми</a:t>
            </a:r>
            <a:r>
              <a:rPr lang="uk-UA" dirty="0" smtClean="0"/>
              <a:t> в колективі дружнім </a:t>
            </a:r>
            <a:r>
              <a:rPr lang="uk-UA" dirty="0" err="1" smtClean="0"/>
              <a:t>жить</a:t>
            </a:r>
            <a:r>
              <a:rPr lang="uk-UA" dirty="0" smtClean="0"/>
              <a:t> не </a:t>
            </a:r>
            <a:r>
              <a:rPr lang="uk-UA" dirty="0" err="1" smtClean="0"/>
              <a:t>проти”</a:t>
            </a:r>
            <a:r>
              <a:rPr lang="uk-UA" dirty="0" smtClean="0"/>
              <a:t>, - перемовлялись між собою Шпроти. (С.Коваль.) Скажімо дорогам і пісні: </a:t>
            </a:r>
            <a:r>
              <a:rPr lang="uk-UA" dirty="0" err="1" smtClean="0"/>
              <a:t>“Спасибі</a:t>
            </a:r>
            <a:r>
              <a:rPr lang="uk-UA" dirty="0" smtClean="0"/>
              <a:t>!” (Р.Лубківський.)</a:t>
            </a:r>
          </a:p>
          <a:p>
            <a:endParaRPr lang="uk-UA" dirty="0"/>
          </a:p>
        </p:txBody>
      </p:sp>
      <p:sp>
        <p:nvSpPr>
          <p:cNvPr id="4" name="TextBox 3"/>
          <p:cNvSpPr txBox="1"/>
          <p:nvPr/>
        </p:nvSpPr>
        <p:spPr>
          <a:xfrm>
            <a:off x="971600" y="5517232"/>
            <a:ext cx="590465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 – пряма мова</a:t>
            </a:r>
          </a:p>
          <a:p>
            <a:r>
              <a:rPr lang="uk-UA" sz="32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 – слова автора</a:t>
            </a:r>
            <a:endParaRPr lang="uk-UA" sz="3200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Стрелка вправо 4"/>
          <p:cNvSpPr/>
          <p:nvPr/>
        </p:nvSpPr>
        <p:spPr>
          <a:xfrm>
            <a:off x="4211960" y="5733256"/>
            <a:ext cx="576064" cy="576064"/>
          </a:xfrm>
          <a:prstGeom prst="rightArrow">
            <a:avLst/>
          </a:prstGeom>
          <a:ln>
            <a:solidFill>
              <a:schemeClr val="accent1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sz="2800" b="1" i="1" dirty="0" smtClean="0"/>
              <a:t>Переписати</a:t>
            </a:r>
            <a:r>
              <a:rPr lang="uk-UA" sz="2800" i="1" dirty="0" smtClean="0"/>
              <a:t>. </a:t>
            </a:r>
            <a:r>
              <a:rPr lang="uk-UA" sz="2800" dirty="0" smtClean="0"/>
              <a:t>В кожному з речень  вказати пряму мову і слова автора. Пояснити вживання розділових знаків.</a:t>
            </a:r>
            <a:endParaRPr lang="uk-UA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556992"/>
          </a:xfrm>
        </p:spPr>
        <p:txBody>
          <a:bodyPr/>
          <a:lstStyle/>
          <a:p>
            <a:pPr algn="just"/>
            <a:r>
              <a:rPr lang="uk-UA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п’ятницю крилом журавки мрія кликала</a:t>
            </a:r>
            <a:r>
              <a:rPr lang="uk-UA" dirty="0" smtClean="0"/>
              <a:t>: </a:t>
            </a:r>
            <a:r>
              <a:rPr lang="uk-UA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“Летім</a:t>
            </a:r>
            <a:r>
              <a:rPr lang="uk-UA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!” </a:t>
            </a:r>
            <a:r>
              <a:rPr lang="uk-UA" b="1" dirty="0" err="1" smtClean="0">
                <a:solidFill>
                  <a:srgbClr val="FF0000"/>
                </a:solidFill>
              </a:rPr>
              <a:t>“Чи</a:t>
            </a:r>
            <a:r>
              <a:rPr lang="uk-UA" b="1" dirty="0" smtClean="0">
                <a:solidFill>
                  <a:srgbClr val="FF0000"/>
                </a:solidFill>
              </a:rPr>
              <a:t>  не високо занадто?” </a:t>
            </a:r>
            <a:r>
              <a:rPr lang="uk-UA" dirty="0" smtClean="0"/>
              <a:t>– </a:t>
            </a:r>
            <a:r>
              <a:rPr lang="uk-UA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смачно позіхнула лінь</a:t>
            </a:r>
            <a:r>
              <a:rPr lang="uk-UA" dirty="0" smtClean="0"/>
              <a:t>. (Б.Олійник.) </a:t>
            </a:r>
            <a:r>
              <a:rPr lang="uk-UA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“Ми</a:t>
            </a:r>
            <a:r>
              <a:rPr lang="uk-UA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 колективі дружнім </a:t>
            </a:r>
            <a:r>
              <a:rPr lang="uk-UA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жить</a:t>
            </a:r>
            <a:r>
              <a:rPr lang="uk-UA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не </a:t>
            </a:r>
            <a:r>
              <a:rPr lang="uk-UA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проти”</a:t>
            </a:r>
            <a:r>
              <a:rPr lang="uk-UA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uk-UA" dirty="0" smtClean="0"/>
              <a:t>- </a:t>
            </a:r>
            <a:r>
              <a:rPr lang="uk-UA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перемовлялись між собою Шпроти</a:t>
            </a:r>
            <a:r>
              <a:rPr lang="uk-UA" dirty="0" smtClean="0"/>
              <a:t>. (С.Коваль.) </a:t>
            </a:r>
            <a:r>
              <a:rPr lang="uk-UA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Скажімо дорогам і пісні</a:t>
            </a:r>
            <a:r>
              <a:rPr lang="uk-UA" dirty="0" smtClean="0"/>
              <a:t>: </a:t>
            </a:r>
            <a:r>
              <a:rPr lang="uk-UA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“Спасибі</a:t>
            </a:r>
            <a:r>
              <a:rPr lang="uk-UA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!” </a:t>
            </a:r>
            <a:r>
              <a:rPr lang="uk-UA" dirty="0" smtClean="0"/>
              <a:t>(Р.Лубківський.)</a:t>
            </a:r>
          </a:p>
          <a:p>
            <a:pPr algn="just"/>
            <a:endParaRPr lang="uk-UA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Пряма мова </a:t>
            </a:r>
            <a:r>
              <a:rPr lang="uk-UA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СЕРЕДИНІ </a:t>
            </a:r>
            <a:r>
              <a:rPr lang="uk-UA" dirty="0" smtClean="0"/>
              <a:t>слів автора</a:t>
            </a:r>
            <a:endParaRPr lang="uk-UA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611560" y="1412776"/>
            <a:ext cx="8280920" cy="1440160"/>
          </a:xfrm>
          <a:prstGeom prst="roundRect">
            <a:avLst/>
          </a:prstGeom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uk-UA" sz="2000" b="1" dirty="0" smtClean="0"/>
              <a:t>Я сказала: ”Я згодна, </a:t>
            </a:r>
            <a:r>
              <a:rPr lang="uk-UA" sz="2000" b="1" dirty="0" err="1" smtClean="0"/>
              <a:t>тату”</a:t>
            </a:r>
            <a:r>
              <a:rPr lang="uk-UA" sz="2000" b="1" dirty="0" smtClean="0"/>
              <a:t>, - і поцілувала </a:t>
            </a:r>
          </a:p>
          <a:p>
            <a:r>
              <a:rPr lang="uk-UA" sz="2000" b="1" dirty="0" smtClean="0"/>
              <a:t>йому руку (В.Підмогильний)</a:t>
            </a:r>
            <a:endParaRPr lang="uk-UA" sz="2000" b="1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292080" y="1556792"/>
            <a:ext cx="3456384" cy="1152128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5400" b="1" dirty="0" smtClean="0"/>
              <a:t>А: “П “, - а</a:t>
            </a:r>
            <a:endParaRPr lang="uk-UA" sz="5400" b="1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83568" y="3212976"/>
            <a:ext cx="8280920" cy="1440160"/>
          </a:xfrm>
          <a:prstGeom prst="roundRect">
            <a:avLst/>
          </a:prstGeom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uk-UA" sz="2000" b="1" dirty="0" smtClean="0"/>
              <a:t>…мені сказала: “ Здрастуй! ” – крізь </a:t>
            </a:r>
          </a:p>
          <a:p>
            <a:r>
              <a:rPr lang="uk-UA" sz="2000" b="1" dirty="0" smtClean="0"/>
              <a:t>туман (Л.Костенко)</a:t>
            </a:r>
            <a:endParaRPr lang="uk-UA" sz="2000" b="1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364088" y="3356992"/>
            <a:ext cx="3456384" cy="1152128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5400" b="1" dirty="0" smtClean="0"/>
              <a:t>А: “П !“ - а</a:t>
            </a:r>
            <a:endParaRPr lang="uk-UA" sz="5400" b="1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83568" y="5013176"/>
            <a:ext cx="8280920" cy="1440160"/>
          </a:xfrm>
          <a:prstGeom prst="roundRect">
            <a:avLst/>
          </a:prstGeom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uk-UA" sz="2000" b="1" dirty="0" smtClean="0"/>
              <a:t>Дід бурчав: ” Тепер би того дощу…” – і </a:t>
            </a:r>
          </a:p>
          <a:p>
            <a:r>
              <a:rPr lang="uk-UA" sz="2000" b="1" dirty="0" smtClean="0"/>
              <a:t>сердився невідомо на кого</a:t>
            </a:r>
            <a:endParaRPr lang="uk-UA" sz="2000" b="1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5364088" y="5157192"/>
            <a:ext cx="3456384" cy="1152128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5400" b="1" dirty="0" smtClean="0"/>
              <a:t>А: “П ?“ - а</a:t>
            </a:r>
            <a:endParaRPr lang="uk-UA" sz="5400" b="1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Пряма мова </a:t>
            </a:r>
            <a:r>
              <a:rPr lang="uk-UA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РОЗРИВАЄТЬСЯ</a:t>
            </a:r>
            <a:r>
              <a:rPr lang="uk-UA" dirty="0" err="1" smtClean="0"/>
              <a:t>словами</a:t>
            </a:r>
            <a:r>
              <a:rPr lang="uk-UA" dirty="0" smtClean="0"/>
              <a:t> автора. </a:t>
            </a:r>
            <a:r>
              <a:rPr lang="uk-UA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</a:t>
            </a:r>
            <a:r>
              <a:rPr lang="uk-UA" dirty="0" smtClean="0"/>
              <a:t> – одне речення</a:t>
            </a:r>
            <a:endParaRPr lang="uk-UA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23528" y="1268760"/>
            <a:ext cx="8568952" cy="1260000"/>
          </a:xfrm>
          <a:prstGeom prst="roundRect">
            <a:avLst/>
          </a:prstGeom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uk-UA" sz="2000" b="1" dirty="0" smtClean="0"/>
              <a:t>“ Хіба що… - майже пошепки промовила</a:t>
            </a:r>
          </a:p>
          <a:p>
            <a:r>
              <a:rPr lang="uk-UA" sz="2000" b="1" dirty="0" smtClean="0"/>
              <a:t> вона,- я сама спробую ”.</a:t>
            </a:r>
            <a:endParaRPr lang="uk-UA" sz="2000" b="1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076056" y="1412776"/>
            <a:ext cx="3672408" cy="900000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uk-UA" sz="5400" b="1" dirty="0" smtClean="0"/>
              <a:t>“П…-а, - п”.</a:t>
            </a:r>
            <a:endParaRPr lang="uk-UA" sz="5400" b="1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23528" y="2636912"/>
            <a:ext cx="8568952" cy="1260000"/>
          </a:xfrm>
          <a:prstGeom prst="roundRect">
            <a:avLst/>
          </a:prstGeom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000" b="1" dirty="0" smtClean="0"/>
              <a:t>«Рано </a:t>
            </a:r>
            <a:r>
              <a:rPr lang="ru-RU" sz="2000" b="1" dirty="0" err="1" smtClean="0"/>
              <a:t>ти</a:t>
            </a:r>
            <a:r>
              <a:rPr lang="ru-RU" sz="2000" b="1" dirty="0" smtClean="0"/>
              <a:t>,— </a:t>
            </a:r>
            <a:r>
              <a:rPr lang="ru-RU" sz="2000" b="1" dirty="0" err="1" smtClean="0"/>
              <a:t>каже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батько</a:t>
            </a:r>
            <a:r>
              <a:rPr lang="ru-RU" sz="2000" b="1" dirty="0" smtClean="0"/>
              <a:t>,— </a:t>
            </a:r>
            <a:r>
              <a:rPr lang="ru-RU" sz="2000" b="1" dirty="0" err="1" smtClean="0"/>
              <a:t>закінчив</a:t>
            </a:r>
            <a:endParaRPr lang="ru-RU" sz="2000" b="1" dirty="0" smtClean="0"/>
          </a:p>
          <a:p>
            <a:r>
              <a:rPr lang="ru-RU" sz="2000" b="1" dirty="0" smtClean="0"/>
              <a:t>науку» (Остап Вишня).</a:t>
            </a:r>
            <a:endParaRPr lang="uk-UA" sz="2000" b="1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076056" y="2780928"/>
            <a:ext cx="3672000" cy="900000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5400" b="1" dirty="0" smtClean="0"/>
              <a:t>“П,- а, - п”.</a:t>
            </a:r>
            <a:endParaRPr lang="uk-UA" sz="5400" b="1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23528" y="4005064"/>
            <a:ext cx="8568952" cy="1260000"/>
          </a:xfrm>
          <a:prstGeom prst="roundRect">
            <a:avLst/>
          </a:prstGeom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000" b="1" dirty="0" smtClean="0"/>
              <a:t>«</a:t>
            </a:r>
            <a:r>
              <a:rPr lang="ru-RU" sz="2000" b="1" dirty="0" err="1" smtClean="0"/>
              <a:t>Ні</a:t>
            </a:r>
            <a:r>
              <a:rPr lang="ru-RU" sz="2000" b="1" dirty="0" smtClean="0"/>
              <a:t>, - </a:t>
            </a:r>
            <a:r>
              <a:rPr lang="ru-RU" sz="2000" b="1" dirty="0" err="1" smtClean="0"/>
              <a:t>зринула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мисль</a:t>
            </a:r>
            <a:r>
              <a:rPr lang="ru-RU" sz="2000" b="1" dirty="0" smtClean="0"/>
              <a:t>, - у </a:t>
            </a:r>
            <a:r>
              <a:rPr lang="ru-RU" sz="2000" b="1" dirty="0" err="1" smtClean="0"/>
              <a:t>такий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спосіб</a:t>
            </a:r>
            <a:r>
              <a:rPr lang="ru-RU" sz="2000" b="1" dirty="0" smtClean="0"/>
              <a:t> </a:t>
            </a:r>
          </a:p>
          <a:p>
            <a:r>
              <a:rPr lang="ru-RU" sz="2000" b="1" dirty="0" err="1" smtClean="0"/>
              <a:t>пожежі</a:t>
            </a:r>
            <a:r>
              <a:rPr lang="ru-RU" sz="2000" b="1" dirty="0" smtClean="0"/>
              <a:t> не </a:t>
            </a:r>
            <a:r>
              <a:rPr lang="ru-RU" sz="2000" b="1" dirty="0" err="1" smtClean="0"/>
              <a:t>згасити</a:t>
            </a:r>
            <a:r>
              <a:rPr lang="ru-RU" sz="2000" b="1" dirty="0" smtClean="0"/>
              <a:t>, треба трактором </a:t>
            </a:r>
          </a:p>
          <a:p>
            <a:r>
              <a:rPr lang="ru-RU" sz="2000" b="1" dirty="0" err="1" smtClean="0"/>
              <a:t>перетнути</a:t>
            </a:r>
            <a:r>
              <a:rPr lang="ru-RU" sz="2000" b="1" dirty="0" smtClean="0"/>
              <a:t> дорогу </a:t>
            </a:r>
            <a:r>
              <a:rPr lang="ru-RU" sz="2000" b="1" dirty="0" err="1" smtClean="0"/>
              <a:t>стихії</a:t>
            </a:r>
            <a:r>
              <a:rPr lang="ru-RU" sz="2000" b="1" dirty="0" smtClean="0"/>
              <a:t>!» (</a:t>
            </a:r>
            <a:r>
              <a:rPr lang="ru-RU" sz="2000" b="1" dirty="0" err="1" smtClean="0"/>
              <a:t>В.Скуратівський</a:t>
            </a:r>
            <a:r>
              <a:rPr lang="ru-RU" sz="2000" b="1" dirty="0" smtClean="0"/>
              <a:t>)</a:t>
            </a:r>
            <a:endParaRPr lang="uk-UA" sz="2000" b="1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5076056" y="4149080"/>
            <a:ext cx="3672408" cy="936000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5400" b="1" dirty="0" smtClean="0"/>
              <a:t>“П, -а, - п!”.</a:t>
            </a:r>
            <a:endParaRPr lang="uk-UA" sz="5400" b="1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23528" y="5373216"/>
            <a:ext cx="8568952" cy="1260000"/>
          </a:xfrm>
          <a:prstGeom prst="roundRect">
            <a:avLst/>
          </a:prstGeom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uk-UA" sz="2000" b="1" dirty="0" err="1" smtClean="0"/>
              <a:t>“За</a:t>
            </a:r>
            <a:r>
              <a:rPr lang="uk-UA" sz="2000" b="1" dirty="0" smtClean="0"/>
              <a:t> що ж, - хто-небудь попитає, - </a:t>
            </a:r>
          </a:p>
          <a:p>
            <a:r>
              <a:rPr lang="uk-UA" sz="2000" b="1" dirty="0" smtClean="0"/>
              <a:t>Зозуля Півня вихваляє?” (Л.Глібов.) </a:t>
            </a:r>
            <a:endParaRPr lang="uk-UA" sz="2000" b="1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5076056" y="5561856"/>
            <a:ext cx="3672408" cy="900000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5400" b="1" dirty="0" smtClean="0"/>
              <a:t>“П, -а,- п?”.</a:t>
            </a:r>
            <a:endParaRPr lang="uk-UA" sz="5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Пряма мова </a:t>
            </a:r>
            <a:r>
              <a:rPr lang="uk-UA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РОЗРИВАЄТЬСЯ</a:t>
            </a:r>
            <a:r>
              <a:rPr lang="uk-UA" dirty="0" err="1" smtClean="0"/>
              <a:t>словами</a:t>
            </a:r>
            <a:r>
              <a:rPr lang="uk-UA" dirty="0" smtClean="0"/>
              <a:t> автора. </a:t>
            </a:r>
            <a:r>
              <a:rPr lang="uk-UA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</a:t>
            </a:r>
            <a:r>
              <a:rPr lang="uk-UA" dirty="0" smtClean="0"/>
              <a:t> – кілька речень</a:t>
            </a:r>
            <a:endParaRPr lang="uk-UA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23528" y="1268760"/>
            <a:ext cx="8568952" cy="1260000"/>
          </a:xfrm>
          <a:prstGeom prst="roundRect">
            <a:avLst/>
          </a:prstGeom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000" b="1" dirty="0" smtClean="0"/>
              <a:t>«</a:t>
            </a:r>
            <a:r>
              <a:rPr lang="ru-RU" sz="2000" b="1" dirty="0" err="1" smtClean="0"/>
              <a:t>Ходять</a:t>
            </a:r>
            <a:r>
              <a:rPr lang="ru-RU" sz="2000" b="1" dirty="0" smtClean="0"/>
              <a:t> тут </a:t>
            </a:r>
            <a:r>
              <a:rPr lang="ru-RU" sz="2000" b="1" dirty="0" err="1" smtClean="0"/>
              <a:t>усякі</a:t>
            </a:r>
            <a:r>
              <a:rPr lang="ru-RU" sz="2000" b="1" dirty="0" smtClean="0"/>
              <a:t>... — </a:t>
            </a:r>
            <a:r>
              <a:rPr lang="ru-RU" sz="2000" b="1" dirty="0" err="1" smtClean="0"/>
              <a:t>бурмоче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дід</a:t>
            </a:r>
            <a:r>
              <a:rPr lang="ru-RU" sz="2000" b="1" dirty="0" smtClean="0"/>
              <a:t>. — </a:t>
            </a:r>
          </a:p>
          <a:p>
            <a:r>
              <a:rPr lang="ru-RU" sz="2000" b="1" dirty="0" smtClean="0"/>
              <a:t>Недавно </a:t>
            </a:r>
            <a:r>
              <a:rPr lang="ru-RU" sz="2000" b="1" dirty="0" err="1" smtClean="0"/>
              <a:t>двоє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пройшло</a:t>
            </a:r>
            <a:r>
              <a:rPr lang="ru-RU" sz="2000" b="1" dirty="0" smtClean="0"/>
              <a:t>» (О. </a:t>
            </a:r>
            <a:r>
              <a:rPr lang="ru-RU" sz="2000" b="1" dirty="0" err="1" smtClean="0"/>
              <a:t>Донченко</a:t>
            </a:r>
            <a:r>
              <a:rPr lang="ru-RU" sz="2000" b="1" dirty="0" smtClean="0"/>
              <a:t>).</a:t>
            </a:r>
            <a:endParaRPr lang="uk-UA" sz="2000" b="1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076056" y="1412776"/>
            <a:ext cx="3672408" cy="900000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uk-UA" sz="5400" b="1" dirty="0" smtClean="0"/>
              <a:t>“П…-а. - П”.</a:t>
            </a:r>
            <a:endParaRPr lang="uk-UA" sz="5400" b="1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23528" y="2636912"/>
            <a:ext cx="8568952" cy="1260000"/>
          </a:xfrm>
          <a:prstGeom prst="roundRect">
            <a:avLst/>
          </a:prstGeom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000" b="1" dirty="0" smtClean="0"/>
              <a:t>«</a:t>
            </a:r>
            <a:r>
              <a:rPr lang="ru-RU" sz="2000" b="1" dirty="0" err="1" smtClean="0"/>
              <a:t>Зажди</a:t>
            </a:r>
            <a:r>
              <a:rPr lang="ru-RU" sz="2000" b="1" dirty="0" smtClean="0"/>
              <a:t>! — просить </a:t>
            </a:r>
            <a:r>
              <a:rPr lang="ru-RU" sz="2000" b="1" dirty="0" err="1" smtClean="0"/>
              <a:t>хлопчина</a:t>
            </a:r>
            <a:r>
              <a:rPr lang="ru-RU" sz="2000" b="1" dirty="0" smtClean="0"/>
              <a:t>.— Не </a:t>
            </a:r>
          </a:p>
          <a:p>
            <a:r>
              <a:rPr lang="ru-RU" sz="2000" b="1" dirty="0" err="1" smtClean="0"/>
              <a:t>тікай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від</a:t>
            </a:r>
            <a:r>
              <a:rPr lang="ru-RU" sz="2000" b="1" dirty="0" smtClean="0"/>
              <a:t> мене, </a:t>
            </a:r>
            <a:r>
              <a:rPr lang="ru-RU" sz="2000" b="1" dirty="0" err="1" smtClean="0"/>
              <a:t>візьми</a:t>
            </a:r>
            <a:r>
              <a:rPr lang="ru-RU" sz="2000" b="1" dirty="0" smtClean="0"/>
              <a:t> мене </a:t>
            </a:r>
            <a:r>
              <a:rPr lang="ru-RU" sz="2000" b="1" dirty="0" err="1" smtClean="0"/>
              <a:t>із</a:t>
            </a:r>
            <a:r>
              <a:rPr lang="ru-RU" sz="2000" b="1" dirty="0" smtClean="0"/>
              <a:t> собою,</a:t>
            </a:r>
          </a:p>
          <a:p>
            <a:r>
              <a:rPr lang="ru-RU" sz="2000" b="1" dirty="0" smtClean="0"/>
              <a:t> перевези!» (Б. </a:t>
            </a:r>
            <a:r>
              <a:rPr lang="ru-RU" sz="2000" b="1" dirty="0" err="1" smtClean="0"/>
              <a:t>Лепкий</a:t>
            </a:r>
            <a:r>
              <a:rPr lang="ru-RU" sz="2000" b="1" dirty="0" smtClean="0"/>
              <a:t>).</a:t>
            </a:r>
            <a:endParaRPr lang="uk-UA" sz="2000" b="1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788024" y="2780928"/>
            <a:ext cx="3960032" cy="900000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5400" b="1" dirty="0" smtClean="0"/>
              <a:t>“П!(?)-</a:t>
            </a:r>
            <a:r>
              <a:rPr lang="uk-UA" sz="5400" b="1" dirty="0" err="1" smtClean="0"/>
              <a:t>а.-П”</a:t>
            </a:r>
            <a:r>
              <a:rPr lang="uk-UA" sz="5400" b="1" dirty="0" smtClean="0"/>
              <a:t>.</a:t>
            </a:r>
            <a:endParaRPr lang="uk-UA" sz="5400" b="1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23528" y="4005064"/>
            <a:ext cx="8568952" cy="1260000"/>
          </a:xfrm>
          <a:prstGeom prst="roundRect">
            <a:avLst/>
          </a:prstGeom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uk-UA" sz="2000" b="1" dirty="0" err="1" smtClean="0"/>
              <a:t>“Та</a:t>
            </a:r>
            <a:r>
              <a:rPr lang="uk-UA" sz="2000" b="1" dirty="0" smtClean="0"/>
              <a:t> ні, я того не кажу, - відповідав </a:t>
            </a:r>
          </a:p>
          <a:p>
            <a:r>
              <a:rPr lang="uk-UA" sz="2000" b="1" dirty="0" smtClean="0"/>
              <a:t>Зінько. – Знаю, що земля </a:t>
            </a:r>
            <a:r>
              <a:rPr lang="uk-UA" sz="2000" b="1" smtClean="0"/>
              <a:t>це ваша ”</a:t>
            </a:r>
            <a:endParaRPr lang="uk-UA" sz="2000" b="1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5076056" y="4149080"/>
            <a:ext cx="3672408" cy="936000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5400" b="1" dirty="0" smtClean="0"/>
              <a:t>“П, -а. - П”.</a:t>
            </a:r>
            <a:endParaRPr lang="uk-UA" sz="5400" b="1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23528" y="5373216"/>
            <a:ext cx="8568952" cy="1260000"/>
          </a:xfrm>
          <a:prstGeom prst="roundRect">
            <a:avLst/>
          </a:prstGeom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000" b="1" dirty="0" smtClean="0"/>
              <a:t>«</a:t>
            </a:r>
            <a:r>
              <a:rPr lang="ru-RU" sz="2000" b="1" dirty="0" err="1" smtClean="0"/>
              <a:t>Пізно</a:t>
            </a:r>
            <a:r>
              <a:rPr lang="ru-RU" sz="2000" b="1" dirty="0" smtClean="0"/>
              <a:t>, Володько,— </a:t>
            </a:r>
            <a:r>
              <a:rPr lang="ru-RU" sz="2000" b="1" dirty="0" err="1" smtClean="0"/>
              <a:t>і</a:t>
            </a:r>
            <a:r>
              <a:rPr lang="ru-RU" sz="2000" b="1" dirty="0" smtClean="0"/>
              <a:t> додала </a:t>
            </a:r>
            <a:r>
              <a:rPr lang="ru-RU" sz="2000" b="1" dirty="0" err="1" smtClean="0"/>
              <a:t>тим</a:t>
            </a:r>
            <a:endParaRPr lang="ru-RU" sz="2000" b="1" dirty="0" smtClean="0"/>
          </a:p>
          <a:p>
            <a:r>
              <a:rPr lang="ru-RU" sz="2000" b="1" dirty="0" smtClean="0"/>
              <a:t>самим легким </a:t>
            </a:r>
            <a:r>
              <a:rPr lang="ru-RU" sz="2000" b="1" dirty="0" err="1" smtClean="0"/>
              <a:t>смішком</a:t>
            </a:r>
            <a:r>
              <a:rPr lang="ru-RU" sz="2000" b="1" dirty="0" smtClean="0"/>
              <a:t>: — </a:t>
            </a:r>
            <a:r>
              <a:rPr lang="ru-RU" sz="2000" b="1" dirty="0" err="1" smtClean="0"/>
              <a:t>Ех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ти</a:t>
            </a:r>
            <a:r>
              <a:rPr lang="ru-RU" sz="2000" b="1" dirty="0" smtClean="0"/>
              <a:t>, </a:t>
            </a:r>
          </a:p>
          <a:p>
            <a:r>
              <a:rPr lang="ru-RU" sz="2000" b="1" dirty="0" smtClean="0"/>
              <a:t>сторож!» (І. Сенченко).</a:t>
            </a:r>
            <a:endParaRPr lang="uk-UA" sz="2000" b="1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4788024" y="5589240"/>
            <a:ext cx="3960032" cy="900000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5400" b="1" dirty="0" smtClean="0"/>
              <a:t>“П!(?)-а:-П”.</a:t>
            </a:r>
            <a:endParaRPr lang="uk-UA" sz="5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uk-UA" sz="3600" b="1" dirty="0" smtClean="0"/>
              <a:t>		У процесі спілкування у мовців виникає потреба передавати чи відтворювати висловлювання інших. </a:t>
            </a:r>
            <a:endParaRPr lang="uk-UA" sz="3600" b="1" dirty="0" smtClean="0"/>
          </a:p>
          <a:p>
            <a:pPr algn="ctr">
              <a:buNone/>
            </a:pPr>
            <a:r>
              <a:rPr lang="uk-UA" sz="36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Які ж існують способи передачі чужого мовлення?</a:t>
            </a:r>
            <a:endParaRPr lang="uk-UA" sz="3600" b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Рамка 4"/>
          <p:cNvSpPr/>
          <p:nvPr/>
        </p:nvSpPr>
        <p:spPr>
          <a:xfrm>
            <a:off x="1187624" y="260648"/>
            <a:ext cx="6912768" cy="936104"/>
          </a:xfrm>
          <a:prstGeom prst="fram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gatha-Modern" pitchFamily="34" charset="0"/>
              </a:rPr>
              <a:t>Способи передачі чужого мовлення</a:t>
            </a:r>
            <a:endParaRPr lang="uk-UA" sz="3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Agatha-Modern" pitchFamily="34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23528" y="1628800"/>
            <a:ext cx="3528392" cy="1008112"/>
          </a:xfrm>
          <a:prstGeom prst="roundRect">
            <a:avLst/>
          </a:prstGeom>
          <a:ln w="38100"/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 Black" pitchFamily="34" charset="0"/>
              </a:rPr>
              <a:t>Пряма мова</a:t>
            </a:r>
          </a:p>
          <a:p>
            <a:pPr algn="ctr"/>
            <a:endParaRPr lang="uk-UA" sz="1400" b="1" dirty="0" smtClean="0">
              <a:latin typeface="Arial Black" pitchFamily="34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292080" y="1628800"/>
            <a:ext cx="3528392" cy="1008112"/>
          </a:xfrm>
          <a:prstGeom prst="roundRect">
            <a:avLst/>
          </a:prstGeom>
          <a:ln w="38100"/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4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 Black" pitchFamily="34" charset="0"/>
              </a:rPr>
              <a:t>неПряма</a:t>
            </a:r>
            <a:r>
              <a:rPr lang="uk-UA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 Black" pitchFamily="34" charset="0"/>
              </a:rPr>
              <a:t> мова</a:t>
            </a:r>
          </a:p>
          <a:p>
            <a:pPr algn="ctr"/>
            <a:endParaRPr lang="uk-UA" sz="1400" b="1" dirty="0" smtClean="0">
              <a:latin typeface="Arial Black" pitchFamily="34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23528" y="3068960"/>
            <a:ext cx="3528392" cy="1008112"/>
          </a:xfrm>
          <a:prstGeom prst="roundRect">
            <a:avLst/>
          </a:prstGeom>
          <a:ln w="38100"/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 Black" pitchFamily="34" charset="0"/>
              </a:rPr>
              <a:t>Невласне пряма мова</a:t>
            </a:r>
          </a:p>
          <a:p>
            <a:pPr algn="ctr"/>
            <a:endParaRPr lang="uk-UA" sz="1400" b="1" dirty="0" smtClean="0">
              <a:latin typeface="Arial Black" pitchFamily="34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5292080" y="3068960"/>
            <a:ext cx="3528392" cy="1008112"/>
          </a:xfrm>
          <a:prstGeom prst="roundRect">
            <a:avLst/>
          </a:prstGeom>
          <a:ln w="38100"/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 Black" pitchFamily="34" charset="0"/>
              </a:rPr>
              <a:t>Передача простим реченням</a:t>
            </a:r>
          </a:p>
          <a:p>
            <a:pPr algn="ctr"/>
            <a:endParaRPr lang="uk-UA" sz="1400" b="1" dirty="0" smtClean="0">
              <a:latin typeface="Arial Black" pitchFamily="34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23528" y="4581128"/>
            <a:ext cx="3528392" cy="1008112"/>
          </a:xfrm>
          <a:prstGeom prst="roundRect">
            <a:avLst/>
          </a:prstGeom>
          <a:ln w="38100"/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 Black" pitchFamily="34" charset="0"/>
              </a:rPr>
              <a:t>діалог</a:t>
            </a:r>
          </a:p>
          <a:p>
            <a:pPr algn="ctr"/>
            <a:endParaRPr lang="uk-UA" sz="1400" b="1" dirty="0" smtClean="0">
              <a:latin typeface="Arial Black" pitchFamily="34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5364088" y="4581128"/>
            <a:ext cx="3528392" cy="1008112"/>
          </a:xfrm>
          <a:prstGeom prst="roundRect">
            <a:avLst/>
          </a:prstGeom>
          <a:ln w="38100"/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 Black" pitchFamily="34" charset="0"/>
              </a:rPr>
              <a:t>цитата</a:t>
            </a:r>
          </a:p>
          <a:p>
            <a:pPr algn="ctr"/>
            <a:endParaRPr lang="uk-UA" sz="1400" b="1" dirty="0" smtClean="0"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Рамка 3"/>
          <p:cNvSpPr/>
          <p:nvPr/>
        </p:nvSpPr>
        <p:spPr>
          <a:xfrm>
            <a:off x="179512" y="260648"/>
            <a:ext cx="3744416" cy="1008112"/>
          </a:xfrm>
          <a:prstGeom prst="fram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uk-UA" sz="28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Agatha-Modern" pitchFamily="34" charset="0"/>
              </a:rPr>
              <a:t>Способи передачі чужого мовлення</a:t>
            </a:r>
            <a:endParaRPr lang="uk-UA" sz="28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Agatha-Modern" pitchFamily="34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899592" y="1484784"/>
            <a:ext cx="7992888" cy="5184576"/>
          </a:xfrm>
          <a:prstGeom prst="roundRect">
            <a:avLst/>
          </a:prstGeom>
          <a:ln w="38100"/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uk-UA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 Black" pitchFamily="34" charset="0"/>
              </a:rPr>
              <a:t>Пряма мова</a:t>
            </a:r>
          </a:p>
          <a:p>
            <a:pPr algn="ctr"/>
            <a:endParaRPr lang="uk-UA" sz="2000" b="1" dirty="0" smtClean="0">
              <a:latin typeface="Arial Black" pitchFamily="34" charset="0"/>
            </a:endParaRPr>
          </a:p>
          <a:p>
            <a:pPr algn="ctr"/>
            <a:r>
              <a:rPr lang="uk-UA" sz="2000" dirty="0" smtClean="0">
                <a:latin typeface="Bookman Old Style" pitchFamily="18" charset="0"/>
              </a:rPr>
              <a:t>Прямою мовою називають чуже мовлення, передане дослівно, з усіма граматичними, інтонаційними та стилістичними особливостями. Пряма мова може складатися з одного слова, одного речення і з кількох речень. Пряма мова супроводжується реченням, що вказує на те, хто є мовцем та адресатом, за яких обставин вона висловлена. Таке речення називається словами автора. Слова автора можуть стояти перед прямою мовою, у середині прямої мови, після неї, а також включати в себе пряму мову. Пряма мова і слова автора поєднуються за змістом та інтонаційно, тобто без допомоги сполучників. Інтонація слів автора завжди розповідна, а інтонація прямої мови може бути розповідною, питальною, спонукальною, окличною та неокличною</a:t>
            </a:r>
            <a:endParaRPr lang="uk-UA" sz="2000" dirty="0"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Рамка 3"/>
          <p:cNvSpPr/>
          <p:nvPr/>
        </p:nvSpPr>
        <p:spPr>
          <a:xfrm>
            <a:off x="251520" y="332656"/>
            <a:ext cx="3960440" cy="1008112"/>
          </a:xfrm>
          <a:prstGeom prst="fram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gatha-Modern" pitchFamily="34" charset="0"/>
              </a:rPr>
              <a:t>Способи передачі чужого мовлення</a:t>
            </a:r>
            <a:endParaRPr lang="uk-UA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Agatha-Modern" pitchFamily="34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899592" y="1556792"/>
            <a:ext cx="7992888" cy="5184576"/>
          </a:xfrm>
          <a:prstGeom prst="roundRect">
            <a:avLst/>
          </a:prstGeom>
          <a:ln w="38100"/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uk-UA" sz="20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 Black" pitchFamily="34" charset="0"/>
              </a:rPr>
              <a:t>неПряма</a:t>
            </a:r>
            <a:r>
              <a:rPr lang="uk-UA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 Black" pitchFamily="34" charset="0"/>
              </a:rPr>
              <a:t> мова</a:t>
            </a:r>
          </a:p>
          <a:p>
            <a:pPr algn="ctr"/>
            <a:endParaRPr lang="uk-UA" sz="2000" b="1" dirty="0" smtClean="0">
              <a:latin typeface="Arial Black" pitchFamily="34" charset="0"/>
            </a:endParaRPr>
          </a:p>
          <a:p>
            <a:pPr algn="just"/>
            <a:r>
              <a:rPr lang="uk-UA" sz="2000" dirty="0" smtClean="0">
                <a:latin typeface="Bookman Old Style" pitchFamily="18" charset="0"/>
              </a:rPr>
              <a:t>Непрямою мовою називається чуже мовлення, що передається не дослівно, а зі збереженням лише основного змісту висловлювання (Дівчина замилувалася квітами і сказала, що вони чудові). У непрямій мові втрачається лексична, інтонаційна та стилістична своєрідність чужого мовлення.</a:t>
            </a:r>
          </a:p>
          <a:p>
            <a:pPr algn="just"/>
            <a:r>
              <a:rPr lang="uk-UA" sz="2000" dirty="0" smtClean="0">
                <a:latin typeface="Bookman Old Style" pitchFamily="18" charset="0"/>
              </a:rPr>
              <a:t>Для передачі чужого мовлення використовується також непряма мова.</a:t>
            </a:r>
          </a:p>
          <a:p>
            <a:pPr algn="just"/>
            <a:r>
              <a:rPr lang="uk-UA" sz="2000" dirty="0" smtClean="0">
                <a:latin typeface="Bookman Old Style" pitchFamily="18" charset="0"/>
              </a:rPr>
              <a:t>Непряма мова передається складнопідрядним реченням, у якому головне речення передає слова автора, а підрядне передає чуже мовлення (і своє власне) як непряму мову.</a:t>
            </a:r>
            <a:endParaRPr lang="uk-UA" sz="2000" dirty="0">
              <a:latin typeface="Bookman Old Style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Рамка 3"/>
          <p:cNvSpPr/>
          <p:nvPr/>
        </p:nvSpPr>
        <p:spPr>
          <a:xfrm>
            <a:off x="251520" y="404664"/>
            <a:ext cx="3960440" cy="1008112"/>
          </a:xfrm>
          <a:prstGeom prst="fram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gatha-Modern" pitchFamily="34" charset="0"/>
              </a:rPr>
              <a:t>Способи передачі чужого мовлення</a:t>
            </a:r>
            <a:endParaRPr lang="uk-UA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Agatha-Modern" pitchFamily="34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899592" y="1484784"/>
            <a:ext cx="7992888" cy="5184576"/>
          </a:xfrm>
          <a:prstGeom prst="roundRect">
            <a:avLst/>
          </a:prstGeom>
          <a:ln w="38100"/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 Black" pitchFamily="34" charset="0"/>
              </a:rPr>
              <a:t>Невласне пряма мова</a:t>
            </a:r>
          </a:p>
          <a:p>
            <a:pPr algn="ctr"/>
            <a:endParaRPr lang="uk-UA" sz="2000" b="1" dirty="0" smtClean="0">
              <a:latin typeface="Arial Black" pitchFamily="34" charset="0"/>
            </a:endParaRPr>
          </a:p>
          <a:p>
            <a:pPr algn="ctr"/>
            <a:r>
              <a:rPr lang="uk-UA" sz="2000" dirty="0" smtClean="0"/>
              <a:t>Непрямою мовою називається чуже мовлення, що передається не дослівно, а зі збереженням лише основного змісту висловлювання (Дівчина замилувалася квітами і сказала, що вони чудові). У непрямій мові втрачається лексична, інтонаційна та стилістична своєрідність чужого мовлення. До непрямої мови належать як непрямі розповідні речення, так і непрямі питання й спонукання, але знак оклику чи знак питання в кінці таких речень не ставиться</a:t>
            </a:r>
            <a:endParaRPr lang="uk-UA" sz="2000" dirty="0">
              <a:latin typeface="Bookman Old Style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Рамка 3"/>
          <p:cNvSpPr/>
          <p:nvPr/>
        </p:nvSpPr>
        <p:spPr>
          <a:xfrm>
            <a:off x="251520" y="404664"/>
            <a:ext cx="3960440" cy="1008112"/>
          </a:xfrm>
          <a:prstGeom prst="fram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gatha-Modern" pitchFamily="34" charset="0"/>
              </a:rPr>
              <a:t>Способи передачі чужого мовлення</a:t>
            </a:r>
            <a:endParaRPr lang="uk-UA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Agatha-Modern" pitchFamily="34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899592" y="1484784"/>
            <a:ext cx="7992888" cy="5184576"/>
          </a:xfrm>
          <a:prstGeom prst="roundRect">
            <a:avLst/>
          </a:prstGeom>
          <a:ln w="38100"/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 Black" pitchFamily="34" charset="0"/>
              </a:rPr>
              <a:t>Передача простим реченням</a:t>
            </a:r>
          </a:p>
          <a:p>
            <a:pPr algn="ctr"/>
            <a:endParaRPr lang="uk-UA" sz="2000" b="1" dirty="0" smtClean="0">
              <a:latin typeface="Arial Black" pitchFamily="34" charset="0"/>
            </a:endParaRPr>
          </a:p>
          <a:p>
            <a:pPr algn="ctr"/>
            <a:r>
              <a:rPr lang="uk-UA" sz="2000" dirty="0" smtClean="0"/>
              <a:t>Непрямою мовою називається чуже мовлення, що передається не дослівно, а зі збереженням лише основного змісту висловлювання (Дівчина замилувалася квітами і сказала, що вони чудові). У непрямій мові втрачається лексична, інтонаційна та стилістична своєрідність чужого мовлення. До непрямої мови належать як непрямі розповідні речення, так і непрямі питання й спонукання, але знак оклику чи знак питання в кінці таких речень не ставиться</a:t>
            </a:r>
            <a:endParaRPr lang="uk-UA" sz="2000" dirty="0">
              <a:latin typeface="Bookman Old Style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Рамка 3"/>
          <p:cNvSpPr/>
          <p:nvPr/>
        </p:nvSpPr>
        <p:spPr>
          <a:xfrm>
            <a:off x="251520" y="404664"/>
            <a:ext cx="3960440" cy="1008112"/>
          </a:xfrm>
          <a:prstGeom prst="fram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gatha-Modern" pitchFamily="34" charset="0"/>
              </a:rPr>
              <a:t>Способи передачі чужого мовлення</a:t>
            </a:r>
            <a:endParaRPr lang="uk-UA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Agatha-Modern" pitchFamily="34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899592" y="1484784"/>
            <a:ext cx="7992888" cy="5184576"/>
          </a:xfrm>
          <a:prstGeom prst="roundRect">
            <a:avLst/>
          </a:prstGeom>
          <a:ln w="38100"/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 Black" pitchFamily="34" charset="0"/>
              </a:rPr>
              <a:t>діалог</a:t>
            </a:r>
          </a:p>
          <a:p>
            <a:pPr algn="ctr"/>
            <a:endParaRPr lang="uk-UA" sz="2000" b="1" dirty="0" smtClean="0">
              <a:latin typeface="Arial Black" pitchFamily="34" charset="0"/>
            </a:endParaRPr>
          </a:p>
          <a:p>
            <a:r>
              <a:rPr lang="uk-UA" sz="2000" dirty="0" smtClean="0"/>
              <a:t>Діалог — це пряма мова, що передає розмову двох осіб. Слова кожної особи, яка бере участь у розмові, називаються репліками. Слова автора супроводжують репліку, якщо не зрозуміло, кому належить пряма мова</a:t>
            </a:r>
            <a:endParaRPr lang="ru-RU" sz="2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Рамка 3"/>
          <p:cNvSpPr/>
          <p:nvPr/>
        </p:nvSpPr>
        <p:spPr>
          <a:xfrm>
            <a:off x="251520" y="404664"/>
            <a:ext cx="3960440" cy="1008112"/>
          </a:xfrm>
          <a:prstGeom prst="fram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gatha-Modern" pitchFamily="34" charset="0"/>
              </a:rPr>
              <a:t>Способи передачі чужого мовлення</a:t>
            </a:r>
            <a:endParaRPr lang="uk-UA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Agatha-Modern" pitchFamily="34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899592" y="1484784"/>
            <a:ext cx="7992888" cy="5184576"/>
          </a:xfrm>
          <a:prstGeom prst="roundRect">
            <a:avLst/>
          </a:prstGeom>
          <a:ln w="38100"/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 Black" pitchFamily="34" charset="0"/>
              </a:rPr>
              <a:t>цитата</a:t>
            </a:r>
          </a:p>
          <a:p>
            <a:pPr algn="ctr"/>
            <a:endParaRPr lang="uk-UA" sz="2000" b="1" dirty="0" smtClean="0">
              <a:latin typeface="Arial Black" pitchFamily="34" charset="0"/>
            </a:endParaRPr>
          </a:p>
          <a:p>
            <a:pPr algn="ctr"/>
            <a:r>
              <a:rPr lang="uk-UA" sz="2000" dirty="0" smtClean="0"/>
              <a:t>Цитатою називається дослівно наведений зі збереженням усіх граматичних та стилістичних особливостей уривок із чужого висловлювання, що використовується мовцем для підтвердження чи пояснення власних думок. Тому в цитаті не можна нічого змінювати, навіть розділових знаків. Цитата на письмі береться в лапки (Видатний український письменник Гр. Тютюнник був переконаний, що «кожен письменник обирає собі тему найближчу, найріднішу….»)</a:t>
            </a:r>
            <a:endParaRPr lang="uk-UA" sz="2000" dirty="0">
              <a:latin typeface="Bookman Old Style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226</TotalTime>
  <Words>1244</Words>
  <Application>Microsoft Office PowerPoint</Application>
  <PresentationFormat>Экран (4:3)</PresentationFormat>
  <Paragraphs>125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Тема Office</vt:lpstr>
      <vt:lpstr>Пряма мова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* Розглянути подані в двох колонках речення. Пояснити відмінність між прямою й непрямою мовою. Пояснити вживання розділових знаків</vt:lpstr>
      <vt:lpstr>Слайд 12</vt:lpstr>
      <vt:lpstr>Пряма мова ПІСЛЯ  слів автора</vt:lpstr>
      <vt:lpstr>Пряма мова ПЕРЕД словами автора</vt:lpstr>
      <vt:lpstr>Переписати. В кожному з речень  вказати пряму мову і слова автора. Пояснити вживання розділових знаків.</vt:lpstr>
      <vt:lpstr>Переписати. В кожному з речень  вказати пряму мову і слова автора. Пояснити вживання розділових знаків.</vt:lpstr>
      <vt:lpstr>Пряма мова В СЕРЕДИНІ слів автора</vt:lpstr>
      <vt:lpstr>Пряма мова РОЗРИВАЄТЬСЯсловами автора. П – одне речення</vt:lpstr>
      <vt:lpstr>Пряма мова РОЗРИВАЄТЬСЯсловами автора. П – кілька речень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Пряма мова</dc:title>
  <dc:creator>Comp</dc:creator>
  <cp:lastModifiedBy>Comp</cp:lastModifiedBy>
  <cp:revision>14</cp:revision>
  <dcterms:created xsi:type="dcterms:W3CDTF">2010-09-24T15:54:05Z</dcterms:created>
  <dcterms:modified xsi:type="dcterms:W3CDTF">2010-04-01T19:00:38Z</dcterms:modified>
</cp:coreProperties>
</file>